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71" r:id="rId4"/>
    <p:sldId id="270" r:id="rId5"/>
    <p:sldId id="277" r:id="rId6"/>
    <p:sldId id="279" r:id="rId7"/>
    <p:sldId id="280" r:id="rId8"/>
    <p:sldId id="281" r:id="rId9"/>
    <p:sldId id="275" r:id="rId10"/>
    <p:sldId id="276" r:id="rId11"/>
    <p:sldId id="273" r:id="rId12"/>
    <p:sldId id="283" r:id="rId13"/>
    <p:sldId id="274" r:id="rId14"/>
    <p:sldId id="258" r:id="rId15"/>
    <p:sldId id="259" r:id="rId16"/>
    <p:sldId id="284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C54D3-0A56-438B-8C02-3668BF1D909E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A02A8-9D4E-492A-9190-5FB4FF340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A02A8-9D4E-492A-9190-5FB4FF34006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4A32-792B-4444-8EAF-AB5B030B7227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F829-A825-4D96-9319-EAB133C70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4A32-792B-4444-8EAF-AB5B030B7227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F829-A825-4D96-9319-EAB133C70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4A32-792B-4444-8EAF-AB5B030B7227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F829-A825-4D96-9319-EAB133C70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4A32-792B-4444-8EAF-AB5B030B7227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F829-A825-4D96-9319-EAB133C70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4A32-792B-4444-8EAF-AB5B030B7227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F829-A825-4D96-9319-EAB133C70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4A32-792B-4444-8EAF-AB5B030B7227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F829-A825-4D96-9319-EAB133C70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4A32-792B-4444-8EAF-AB5B030B7227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F829-A825-4D96-9319-EAB133C70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4A32-792B-4444-8EAF-AB5B030B7227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F829-A825-4D96-9319-EAB133C70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4A32-792B-4444-8EAF-AB5B030B7227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F829-A825-4D96-9319-EAB133C70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4A32-792B-4444-8EAF-AB5B030B7227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F829-A825-4D96-9319-EAB133C70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E4A32-792B-4444-8EAF-AB5B030B7227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9F829-A825-4D96-9319-EAB133C70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4A32-792B-4444-8EAF-AB5B030B7227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9F829-A825-4D96-9319-EAB133C70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thetford@conroeisd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76200"/>
            <a:ext cx="4953000" cy="434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43400"/>
            <a:ext cx="7772400" cy="20034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Black" pitchFamily="34" charset="0"/>
                <a:cs typeface="Aharoni" pitchFamily="2" charset="-79"/>
              </a:rPr>
              <a:t>Oak Ridge High School</a:t>
            </a:r>
            <a:br>
              <a:rPr lang="en-US" b="1" dirty="0">
                <a:latin typeface="Arial Black" pitchFamily="34" charset="0"/>
                <a:cs typeface="Aharoni" pitchFamily="2" charset="-79"/>
              </a:rPr>
            </a:br>
            <a:r>
              <a:rPr lang="en-US" b="1" dirty="0">
                <a:latin typeface="Arial Black" pitchFamily="34" charset="0"/>
                <a:cs typeface="Aharoni" pitchFamily="2" charset="-79"/>
              </a:rPr>
              <a:t>Course Selection</a:t>
            </a:r>
            <a:br>
              <a:rPr lang="en-US" b="1" dirty="0">
                <a:latin typeface="Arial Black" pitchFamily="34" charset="0"/>
                <a:cs typeface="Aharoni" pitchFamily="2" charset="-79"/>
              </a:rPr>
            </a:br>
            <a:r>
              <a:rPr lang="en-US" b="1" dirty="0" smtClean="0">
                <a:latin typeface="Arial Black" pitchFamily="34" charset="0"/>
                <a:cs typeface="Aharoni" pitchFamily="2" charset="-79"/>
              </a:rPr>
              <a:t>~</a:t>
            </a:r>
            <a:r>
              <a:rPr lang="en-US" sz="3100" b="1" dirty="0" smtClean="0">
                <a:latin typeface="Arial Black" pitchFamily="34" charset="0"/>
                <a:cs typeface="Aharoni" pitchFamily="2" charset="-79"/>
              </a:rPr>
              <a:t>Welcome C</a:t>
            </a:r>
            <a:r>
              <a:rPr lang="en-US" sz="3200" b="1" dirty="0" smtClean="0">
                <a:latin typeface="Arial Black" pitchFamily="34" charset="0"/>
                <a:cs typeface="Aharoni" pitchFamily="2" charset="-79"/>
              </a:rPr>
              <a:t>ohort 2024~</a:t>
            </a:r>
            <a:endParaRPr lang="en-US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Picture 3" descr="ORHS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58330"/>
            <a:ext cx="4524375" cy="4038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0BE7-4F83-4DE6-B53E-1EAA55D84C52}" type="datetime1">
              <a:rPr lang="en-US" smtClean="0"/>
              <a:pPr/>
              <a:t>1/13/2020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need 1 Fine Arts credit.</a:t>
            </a:r>
          </a:p>
          <a:p>
            <a:r>
              <a:rPr lang="en-US" dirty="0"/>
              <a:t>What counts as a Fine Arts credit?</a:t>
            </a:r>
          </a:p>
          <a:p>
            <a:pPr lvl="1">
              <a:buNone/>
            </a:pPr>
            <a:r>
              <a:rPr lang="en-US" dirty="0"/>
              <a:t>-Art </a:t>
            </a:r>
            <a:r>
              <a:rPr lang="en-US" dirty="0" smtClean="0"/>
              <a:t>1</a:t>
            </a:r>
            <a:r>
              <a:rPr lang="en-US" dirty="0"/>
              <a:t>			-Choir</a:t>
            </a:r>
          </a:p>
          <a:p>
            <a:pPr lvl="1">
              <a:buNone/>
            </a:pPr>
            <a:r>
              <a:rPr lang="en-US" dirty="0"/>
              <a:t>-Theatre </a:t>
            </a:r>
            <a:r>
              <a:rPr lang="en-US" dirty="0" smtClean="0"/>
              <a:t>1		-Orchestra</a:t>
            </a:r>
            <a:r>
              <a:rPr lang="en-US" dirty="0"/>
              <a:t>		</a:t>
            </a:r>
          </a:p>
          <a:p>
            <a:pPr lvl="1">
              <a:buNone/>
            </a:pPr>
            <a:r>
              <a:rPr lang="en-US" dirty="0"/>
              <a:t>-Technical Theatre		</a:t>
            </a:r>
          </a:p>
          <a:p>
            <a:pPr lvl="1">
              <a:buNone/>
            </a:pPr>
            <a:r>
              <a:rPr lang="en-US" dirty="0"/>
              <a:t>-Dance 	 </a:t>
            </a:r>
          </a:p>
          <a:p>
            <a:pPr lvl="1">
              <a:buNone/>
            </a:pPr>
            <a:r>
              <a:rPr lang="en-US" dirty="0"/>
              <a:t>-Band 	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			</a:t>
            </a:r>
            <a:endParaRPr lang="en-US" dirty="0"/>
          </a:p>
          <a:p>
            <a:pPr lvl="1">
              <a:buNone/>
            </a:pPr>
            <a:r>
              <a:rPr lang="en-US" dirty="0"/>
              <a:t>	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2200" y="990600"/>
            <a:ext cx="4648200" cy="5791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Cohort </a:t>
            </a:r>
            <a:r>
              <a:rPr lang="en-US" dirty="0" smtClean="0"/>
              <a:t>2024 </a:t>
            </a:r>
            <a:r>
              <a:rPr lang="en-US" dirty="0"/>
              <a:t>Electives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16278"/>
              </p:ext>
            </p:extLst>
          </p:nvPr>
        </p:nvGraphicFramePr>
        <p:xfrm>
          <a:off x="2514600" y="1066800"/>
          <a:ext cx="4343400" cy="562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1066800"/>
                        <a:ext cx="4343400" cy="5621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867400" y="6400800"/>
            <a:ext cx="6858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Alternates</a:t>
            </a:r>
          </a:p>
          <a:p>
            <a:pPr lvl="1"/>
            <a:r>
              <a:rPr lang="en-US" dirty="0"/>
              <a:t>Please fill in </a:t>
            </a:r>
            <a:r>
              <a:rPr lang="en-US" u="sng" dirty="0"/>
              <a:t>ALL</a:t>
            </a:r>
            <a:r>
              <a:rPr lang="en-US" dirty="0"/>
              <a:t> alternate courses.</a:t>
            </a:r>
          </a:p>
          <a:p>
            <a:pPr lvl="1"/>
            <a:r>
              <a:rPr lang="en-US" dirty="0"/>
              <a:t>These courses will be used if your first choice electives are full or not available.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1371600"/>
            <a:ext cx="3429000" cy="434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Advanced </a:t>
            </a:r>
            <a:r>
              <a:rPr lang="en-US" sz="4900" dirty="0"/>
              <a:t>Course </a:t>
            </a:r>
            <a:r>
              <a:rPr lang="en-US" sz="4900" dirty="0" smtClean="0"/>
              <a:t>Agreement</a:t>
            </a:r>
            <a:endParaRPr lang="en-US" sz="49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0"/>
            <a:ext cx="396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want to take </a:t>
            </a:r>
            <a:r>
              <a:rPr lang="en-US" sz="2800" dirty="0" smtClean="0"/>
              <a:t>Honors or </a:t>
            </a:r>
            <a:r>
              <a:rPr lang="en-US" sz="2800" dirty="0"/>
              <a:t>AP courses, you must complete this form and return it with your Course Selection Sheet.</a:t>
            </a:r>
          </a:p>
          <a:p>
            <a:endParaRPr lang="en-US" sz="2800" dirty="0"/>
          </a:p>
          <a:p>
            <a:r>
              <a:rPr lang="en-US" sz="2800" dirty="0"/>
              <a:t>If you do not turn in this form, you will be placed in a level course.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981200"/>
            <a:ext cx="3581400" cy="373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43721"/>
              </p:ext>
            </p:extLst>
          </p:nvPr>
        </p:nvGraphicFramePr>
        <p:xfrm>
          <a:off x="4716462" y="15240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462" y="15240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Helpful Materials for Course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Course Selection Sheet Cohort </a:t>
            </a:r>
            <a:r>
              <a:rPr lang="en-US" dirty="0" smtClean="0"/>
              <a:t>2024</a:t>
            </a:r>
            <a:endParaRPr lang="en-US" dirty="0"/>
          </a:p>
          <a:p>
            <a:r>
              <a:rPr lang="en-US" dirty="0"/>
              <a:t>Program of Studies</a:t>
            </a:r>
          </a:p>
          <a:p>
            <a:r>
              <a:rPr lang="en-US" dirty="0"/>
              <a:t>Cohort </a:t>
            </a:r>
            <a:r>
              <a:rPr lang="en-US" dirty="0" smtClean="0"/>
              <a:t>2024 </a:t>
            </a:r>
            <a:r>
              <a:rPr lang="en-US" dirty="0"/>
              <a:t>Elective Course Offerings</a:t>
            </a:r>
          </a:p>
          <a:p>
            <a:r>
              <a:rPr lang="en-US" dirty="0"/>
              <a:t>Advanced Course Agreement</a:t>
            </a:r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r>
              <a:rPr lang="en-US" sz="1800" i="1" dirty="0"/>
              <a:t>Please check the ORHS Counseling website for access to these materials.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Upcoming Dates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601576"/>
              </p:ext>
            </p:extLst>
          </p:nvPr>
        </p:nvGraphicFramePr>
        <p:xfrm>
          <a:off x="228600" y="1417638"/>
          <a:ext cx="86868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 Selection </a:t>
                      </a:r>
                      <a:r>
                        <a:rPr lang="en-US" dirty="0" smtClean="0"/>
                        <a:t>Presentation to students @ Irons JH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January</a:t>
                      </a:r>
                      <a:r>
                        <a:rPr lang="en-US" baseline="0" dirty="0" smtClean="0"/>
                        <a:t> 22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&amp; 23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7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Academic</a:t>
                      </a:r>
                      <a:r>
                        <a:rPr lang="en-US" b="1" baseline="0" dirty="0">
                          <a:solidFill>
                            <a:srgbClr val="FF0000"/>
                          </a:solidFill>
                        </a:rPr>
                        <a:t> Elective Fair @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ORHS main campus cafeteria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January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7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Course</a:t>
                      </a:r>
                      <a:r>
                        <a:rPr lang="en-US" baseline="0" dirty="0"/>
                        <a:t> Selection Sheet </a:t>
                      </a:r>
                      <a:r>
                        <a:rPr lang="en-US" baseline="0" dirty="0" smtClean="0"/>
                        <a:t>Due to Irons teacher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January 29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37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</a:t>
                      </a:r>
                      <a:r>
                        <a:rPr lang="en-US" baseline="0" dirty="0" smtClean="0"/>
                        <a:t> Selection Sheets reviewed (meet with HS Counselor)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January 29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-31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20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37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37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37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152400"/>
            <a:ext cx="5334000" cy="6629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716994"/>
              </p:ext>
            </p:extLst>
          </p:nvPr>
        </p:nvGraphicFramePr>
        <p:xfrm>
          <a:off x="3200400" y="304800"/>
          <a:ext cx="4884796" cy="6322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304800"/>
                        <a:ext cx="4884796" cy="6322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609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Join us for our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ORHS Annual…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9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ORHS 9</a:t>
            </a:r>
            <a:r>
              <a:rPr lang="en-US" baseline="30000" dirty="0"/>
              <a:t>th</a:t>
            </a:r>
            <a:r>
              <a:rPr lang="en-US" dirty="0"/>
              <a:t> Grade Counselor 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Last names (A-K)</a:t>
            </a:r>
          </a:p>
          <a:p>
            <a:pPr lvl="1"/>
            <a:r>
              <a:rPr lang="en-US" dirty="0"/>
              <a:t>Melissa Thetford</a:t>
            </a:r>
          </a:p>
          <a:p>
            <a:pPr lvl="2"/>
            <a:r>
              <a:rPr lang="en-US" dirty="0">
                <a:hlinkClick r:id="rId2"/>
              </a:rPr>
              <a:t>mthetford@conroeisd.net</a:t>
            </a:r>
            <a:endParaRPr lang="en-US" dirty="0"/>
          </a:p>
          <a:p>
            <a:pPr lvl="2"/>
            <a:r>
              <a:rPr lang="en-US" dirty="0"/>
              <a:t>281-465-5029</a:t>
            </a:r>
          </a:p>
          <a:p>
            <a:r>
              <a:rPr lang="en-US" dirty="0"/>
              <a:t>Last names (L-Z)</a:t>
            </a:r>
          </a:p>
          <a:p>
            <a:pPr lvl="1"/>
            <a:r>
              <a:rPr lang="en-US" dirty="0" err="1"/>
              <a:t>Cathey</a:t>
            </a:r>
            <a:r>
              <a:rPr lang="en-US" dirty="0"/>
              <a:t> Costas</a:t>
            </a:r>
          </a:p>
          <a:p>
            <a:pPr lvl="2"/>
            <a:r>
              <a:rPr lang="en-US" dirty="0">
                <a:hlinkClick r:id="rId2"/>
              </a:rPr>
              <a:t>ccostas@conroeisd.net</a:t>
            </a:r>
            <a:endParaRPr lang="en-US" dirty="0"/>
          </a:p>
          <a:p>
            <a:pPr lvl="2"/>
            <a:r>
              <a:rPr lang="en-US" dirty="0" smtClean="0"/>
              <a:t>281-465-5011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Graduation Requirements</a:t>
            </a:r>
            <a:br>
              <a:rPr lang="en-US" b="1" dirty="0"/>
            </a:br>
            <a:r>
              <a:rPr lang="en-US" sz="3600" b="1" dirty="0"/>
              <a:t>Cohort </a:t>
            </a:r>
            <a:r>
              <a:rPr lang="en-US" sz="3600" b="1" dirty="0" smtClean="0"/>
              <a:t>2024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Foundation High School Plan with Endorsements</a:t>
            </a:r>
          </a:p>
          <a:p>
            <a:endParaRPr lang="en-US" dirty="0"/>
          </a:p>
          <a:p>
            <a:r>
              <a:rPr lang="en-US" dirty="0"/>
              <a:t>You need 26 credits to graduate.</a:t>
            </a:r>
          </a:p>
          <a:p>
            <a:pPr lvl="1"/>
            <a:r>
              <a:rPr lang="en-US" dirty="0"/>
              <a:t>4 credits of English</a:t>
            </a:r>
          </a:p>
          <a:p>
            <a:pPr lvl="1"/>
            <a:r>
              <a:rPr lang="en-US" dirty="0"/>
              <a:t>4 credits of Math</a:t>
            </a:r>
          </a:p>
          <a:p>
            <a:pPr lvl="2"/>
            <a:r>
              <a:rPr lang="en-US" dirty="0"/>
              <a:t>Algebra 1, Geometry, Algebra 2, &amp; One Additional Math</a:t>
            </a:r>
          </a:p>
          <a:p>
            <a:pPr lvl="1"/>
            <a:r>
              <a:rPr lang="en-US" dirty="0"/>
              <a:t>4 credits of Science</a:t>
            </a:r>
          </a:p>
          <a:p>
            <a:pPr lvl="2"/>
            <a:r>
              <a:rPr lang="en-US" dirty="0"/>
              <a:t>Biology, Chemistry, Physics, &amp; One Additional Science</a:t>
            </a:r>
          </a:p>
          <a:p>
            <a:pPr lvl="1"/>
            <a:r>
              <a:rPr lang="en-US" dirty="0"/>
              <a:t>4 credits of Social Studies</a:t>
            </a:r>
          </a:p>
          <a:p>
            <a:pPr lvl="2"/>
            <a:r>
              <a:rPr lang="en-US" dirty="0"/>
              <a:t>World Geography 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AP Human Geography</a:t>
            </a:r>
            <a:r>
              <a:rPr lang="en-US" dirty="0"/>
              <a:t>, World History, US History, Government &amp; Economics</a:t>
            </a:r>
          </a:p>
          <a:p>
            <a:pPr lvl="1"/>
            <a:r>
              <a:rPr lang="en-US" dirty="0"/>
              <a:t>Two credits of the same Foreign Language</a:t>
            </a:r>
          </a:p>
          <a:p>
            <a:pPr lvl="1"/>
            <a:r>
              <a:rPr lang="en-US" dirty="0"/>
              <a:t>One Fine Art credit</a:t>
            </a:r>
          </a:p>
          <a:p>
            <a:pPr lvl="1"/>
            <a:r>
              <a:rPr lang="en-US" dirty="0"/>
              <a:t>One PE credit</a:t>
            </a:r>
          </a:p>
          <a:p>
            <a:pPr lvl="1"/>
            <a:r>
              <a:rPr lang="en-US" dirty="0"/>
              <a:t>Health (half credit)</a:t>
            </a:r>
          </a:p>
          <a:p>
            <a:pPr lvl="1"/>
            <a:r>
              <a:rPr lang="en-US" dirty="0"/>
              <a:t>Five and a half Elective credits</a:t>
            </a:r>
          </a:p>
          <a:p>
            <a:pPr lvl="2"/>
            <a:r>
              <a:rPr lang="en-US" dirty="0"/>
              <a:t>Focused on the student’s chosen endorsement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685800"/>
            <a:ext cx="4953000" cy="6172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Course Selection Sheet Cohort </a:t>
            </a:r>
            <a:r>
              <a:rPr lang="en-US" dirty="0" smtClean="0"/>
              <a:t>2024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1981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09459"/>
              </p:ext>
            </p:extLst>
          </p:nvPr>
        </p:nvGraphicFramePr>
        <p:xfrm>
          <a:off x="1752600" y="770000"/>
          <a:ext cx="4648200" cy="6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770000"/>
                        <a:ext cx="4648200" cy="600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Level</a:t>
            </a:r>
          </a:p>
          <a:p>
            <a:pPr lvl="1"/>
            <a:r>
              <a:rPr lang="en-US" dirty="0"/>
              <a:t>Grade level courses</a:t>
            </a:r>
          </a:p>
          <a:p>
            <a:pPr lvl="1"/>
            <a:r>
              <a:rPr lang="en-US" dirty="0"/>
              <a:t>GPA=4.0 scale</a:t>
            </a:r>
          </a:p>
          <a:p>
            <a:r>
              <a:rPr lang="en-US" dirty="0" smtClean="0"/>
              <a:t>Honors (H)</a:t>
            </a:r>
            <a:endParaRPr lang="en-US" dirty="0"/>
          </a:p>
          <a:p>
            <a:pPr lvl="1"/>
            <a:r>
              <a:rPr lang="en-US" dirty="0"/>
              <a:t>Provides a more in-depth study of the areas within the course. </a:t>
            </a:r>
          </a:p>
          <a:p>
            <a:pPr lvl="1"/>
            <a:r>
              <a:rPr lang="en-US" dirty="0"/>
              <a:t>Prepares students for Advanced Placement and Dual Credit courses.</a:t>
            </a:r>
          </a:p>
          <a:p>
            <a:pPr lvl="1"/>
            <a:r>
              <a:rPr lang="en-US" dirty="0"/>
              <a:t>GPA=5.0 scale</a:t>
            </a:r>
          </a:p>
          <a:p>
            <a:r>
              <a:rPr lang="en-US" dirty="0" smtClean="0"/>
              <a:t>Advanced </a:t>
            </a:r>
            <a:r>
              <a:rPr lang="en-US" dirty="0"/>
              <a:t>Placement (AP)</a:t>
            </a:r>
          </a:p>
          <a:p>
            <a:pPr lvl="1"/>
            <a:r>
              <a:rPr lang="en-US" dirty="0"/>
              <a:t>Potential to earn college credit based on score of AP test and the admitting college </a:t>
            </a:r>
          </a:p>
          <a:p>
            <a:pPr lvl="1"/>
            <a:r>
              <a:rPr lang="en-US" dirty="0"/>
              <a:t>GPA=6.0 scale </a:t>
            </a:r>
          </a:p>
          <a:p>
            <a:r>
              <a:rPr lang="en-US" dirty="0"/>
              <a:t>Dual Credit (DC)</a:t>
            </a:r>
          </a:p>
          <a:p>
            <a:pPr lvl="1"/>
            <a:r>
              <a:rPr lang="en-US" dirty="0"/>
              <a:t>Available Junior and Senior years of high school</a:t>
            </a:r>
          </a:p>
          <a:p>
            <a:pPr lvl="1"/>
            <a:r>
              <a:rPr lang="en-US" dirty="0"/>
              <a:t>GPA=6.0 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Selection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</a:t>
            </a:r>
          </a:p>
          <a:p>
            <a:endParaRPr lang="en-US" dirty="0"/>
          </a:p>
          <a:p>
            <a:pPr lvl="1"/>
            <a:r>
              <a:rPr lang="en-US" dirty="0"/>
              <a:t>Choose English 1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dirty="0" smtClean="0"/>
              <a:t>Honors </a:t>
            </a:r>
            <a:r>
              <a:rPr lang="en-US" dirty="0"/>
              <a:t>English 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Summer reading assignment is required for </a:t>
            </a:r>
            <a:r>
              <a:rPr lang="en-US" u="sng" dirty="0"/>
              <a:t>all </a:t>
            </a:r>
            <a:r>
              <a:rPr lang="en-US" dirty="0"/>
              <a:t>English 1 classes.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Currently in Math </a:t>
            </a:r>
            <a:r>
              <a:rPr lang="en-US" sz="2400" dirty="0" smtClean="0"/>
              <a:t>8: 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Choose </a:t>
            </a:r>
            <a:r>
              <a:rPr lang="en-US" sz="2400" dirty="0"/>
              <a:t>Algebra 1 </a:t>
            </a:r>
            <a:r>
              <a:rPr lang="en-US" sz="2400" b="1" dirty="0"/>
              <a:t>or</a:t>
            </a:r>
            <a:r>
              <a:rPr lang="en-US" sz="2400" dirty="0"/>
              <a:t> </a:t>
            </a:r>
            <a:r>
              <a:rPr lang="en-US" sz="2400" dirty="0" smtClean="0"/>
              <a:t> Honors Algebra 1 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Currently in Algebra 1 (and successfully pass for the year): Choose </a:t>
            </a:r>
            <a:r>
              <a:rPr lang="en-US" sz="2400" dirty="0" smtClean="0"/>
              <a:t>Honors </a:t>
            </a:r>
            <a:r>
              <a:rPr lang="en-US" sz="2400" dirty="0"/>
              <a:t>Geometry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Currently in Geometry (and successfully pass for the year): </a:t>
            </a:r>
            <a:r>
              <a:rPr lang="en-US" sz="2400" dirty="0" smtClean="0"/>
              <a:t>Honors </a:t>
            </a:r>
            <a:r>
              <a:rPr lang="en-US" sz="2400" dirty="0"/>
              <a:t>Algebra II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r>
              <a:rPr lang="en-US" dirty="0"/>
              <a:t>Science</a:t>
            </a:r>
          </a:p>
          <a:p>
            <a:pPr lvl="1"/>
            <a:r>
              <a:rPr lang="en-US" dirty="0"/>
              <a:t>Biology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dirty="0" smtClean="0"/>
              <a:t>Honors </a:t>
            </a:r>
            <a:r>
              <a:rPr lang="en-US" dirty="0"/>
              <a:t>Biology </a:t>
            </a:r>
            <a:r>
              <a:rPr lang="en-US" sz="2000" dirty="0"/>
              <a:t>(No Science Fair Requirement)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Social Studies</a:t>
            </a:r>
          </a:p>
          <a:p>
            <a:pPr lvl="1"/>
            <a:r>
              <a:rPr lang="en-US" dirty="0"/>
              <a:t>World Geography </a:t>
            </a:r>
            <a:r>
              <a:rPr lang="en-US" b="1" dirty="0"/>
              <a:t>or</a:t>
            </a:r>
            <a:r>
              <a:rPr lang="en-US" dirty="0"/>
              <a:t> </a:t>
            </a:r>
            <a:r>
              <a:rPr lang="en-US" dirty="0" smtClean="0"/>
              <a:t>Honors </a:t>
            </a:r>
            <a:r>
              <a:rPr lang="en-US" dirty="0"/>
              <a:t>World Geography </a:t>
            </a:r>
          </a:p>
          <a:p>
            <a:pPr marL="457200" lvl="1" indent="0">
              <a:buNone/>
            </a:pPr>
            <a:r>
              <a:rPr lang="en-US" b="1" dirty="0"/>
              <a:t>or</a:t>
            </a:r>
            <a:r>
              <a:rPr lang="en-US" dirty="0"/>
              <a:t> AP Human Geography </a:t>
            </a:r>
            <a:r>
              <a:rPr lang="en-US" sz="2400" dirty="0"/>
              <a:t>(college level course and rigor)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4906962"/>
          </a:xfrm>
        </p:spPr>
        <p:txBody>
          <a:bodyPr>
            <a:normAutofit/>
          </a:bodyPr>
          <a:lstStyle/>
          <a:p>
            <a:r>
              <a:rPr lang="en-US" dirty="0"/>
              <a:t>Foreign Language </a:t>
            </a:r>
            <a:r>
              <a:rPr lang="en-US" sz="2000" dirty="0"/>
              <a:t>(2 credits of the same foreign </a:t>
            </a:r>
            <a:r>
              <a:rPr lang="en-US" sz="2000" dirty="0" smtClean="0"/>
              <a:t>language required)</a:t>
            </a:r>
            <a:endParaRPr lang="en-US" sz="2000" dirty="0"/>
          </a:p>
          <a:p>
            <a:pPr marL="0" indent="0">
              <a:buNone/>
            </a:pPr>
            <a:r>
              <a:rPr lang="en-US" sz="2800" u="sng" dirty="0"/>
              <a:t>Choose from:</a:t>
            </a:r>
          </a:p>
          <a:p>
            <a:pPr lvl="1"/>
            <a:r>
              <a:rPr lang="en-US" dirty="0"/>
              <a:t>Spanish I </a:t>
            </a:r>
            <a:r>
              <a:rPr lang="en-US" b="1" dirty="0"/>
              <a:t>or</a:t>
            </a:r>
            <a:r>
              <a:rPr lang="en-US" dirty="0"/>
              <a:t> Spanish II Native Speaker </a:t>
            </a:r>
          </a:p>
          <a:p>
            <a:pPr marL="457200" lvl="1" indent="0">
              <a:buNone/>
            </a:pPr>
            <a:r>
              <a:rPr lang="en-US" dirty="0"/>
              <a:t>   -If you are currently in Spanish I </a:t>
            </a:r>
            <a:r>
              <a:rPr lang="en-US" sz="2400" dirty="0"/>
              <a:t>(and successfully pass for  the year)</a:t>
            </a:r>
            <a:r>
              <a:rPr lang="en-US" dirty="0"/>
              <a:t>  Choose Spanish II </a:t>
            </a:r>
            <a:r>
              <a:rPr lang="en-US" b="1" dirty="0"/>
              <a:t>or</a:t>
            </a:r>
            <a:r>
              <a:rPr lang="en-US" dirty="0"/>
              <a:t> Spanish IIG</a:t>
            </a:r>
          </a:p>
          <a:p>
            <a:pPr marL="457200" lvl="1" indent="0">
              <a:buNone/>
            </a:pPr>
            <a:r>
              <a:rPr lang="en-US" dirty="0"/>
              <a:t>   -If you are currently in Spanish II NS </a:t>
            </a:r>
            <a:r>
              <a:rPr lang="en-US" sz="2400" dirty="0"/>
              <a:t>(and successfully pass for the year) </a:t>
            </a:r>
            <a:r>
              <a:rPr lang="en-US" dirty="0"/>
              <a:t>Choose Spanish III </a:t>
            </a:r>
            <a:r>
              <a:rPr lang="en-US" dirty="0" smtClean="0"/>
              <a:t>Pre-AP</a:t>
            </a:r>
            <a:endParaRPr lang="en-US" dirty="0"/>
          </a:p>
          <a:p>
            <a:pPr lvl="1"/>
            <a:r>
              <a:rPr lang="en-US" dirty="0" smtClean="0"/>
              <a:t>French I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Course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You need 1 Physical Education (PE) </a:t>
            </a:r>
            <a:r>
              <a:rPr lang="en-US" dirty="0" smtClean="0"/>
              <a:t>credit and a semester of Health.</a:t>
            </a:r>
            <a:endParaRPr lang="en-US" dirty="0"/>
          </a:p>
          <a:p>
            <a:r>
              <a:rPr lang="en-US" dirty="0"/>
              <a:t>You can take Foundations of Personal Fitness, an athletic course, </a:t>
            </a:r>
            <a:r>
              <a:rPr lang="en-US" dirty="0" smtClean="0"/>
              <a:t>or a </a:t>
            </a:r>
            <a:r>
              <a:rPr lang="en-US" dirty="0"/>
              <a:t>PE substitution course.</a:t>
            </a:r>
          </a:p>
          <a:p>
            <a:r>
              <a:rPr lang="en-US" dirty="0"/>
              <a:t>Athletic Courses and PE Substitutions</a:t>
            </a:r>
          </a:p>
          <a:p>
            <a:pPr lvl="1">
              <a:buNone/>
            </a:pPr>
            <a:endParaRPr lang="en-US" u="sng" dirty="0"/>
          </a:p>
          <a:p>
            <a:pPr lvl="1">
              <a:buNone/>
            </a:pPr>
            <a:r>
              <a:rPr lang="en-US" u="sng" dirty="0" smtClean="0"/>
              <a:t>Double-Blocked</a:t>
            </a:r>
            <a:r>
              <a:rPr lang="en-US" dirty="0"/>
              <a:t>		</a:t>
            </a:r>
            <a:r>
              <a:rPr lang="en-US" u="sng" dirty="0" smtClean="0"/>
              <a:t>Single-Blocked</a:t>
            </a:r>
            <a:endParaRPr lang="en-US" u="sng" dirty="0"/>
          </a:p>
          <a:p>
            <a:pPr lvl="1">
              <a:buNone/>
            </a:pPr>
            <a:r>
              <a:rPr lang="en-US" dirty="0"/>
              <a:t>-Football			-Cheerleading</a:t>
            </a:r>
          </a:p>
          <a:p>
            <a:pPr lvl="1">
              <a:buNone/>
            </a:pPr>
            <a:r>
              <a:rPr lang="en-US" dirty="0"/>
              <a:t>-Volleyball			-Athletic Trainer </a:t>
            </a:r>
          </a:p>
          <a:p>
            <a:pPr lvl="1">
              <a:buNone/>
            </a:pPr>
            <a:r>
              <a:rPr lang="en-US" dirty="0"/>
              <a:t>-Basketball			-JROTC</a:t>
            </a:r>
          </a:p>
          <a:p>
            <a:pPr lvl="1">
              <a:buNone/>
            </a:pPr>
            <a:r>
              <a:rPr lang="en-US" dirty="0"/>
              <a:t>-Soccer			</a:t>
            </a:r>
          </a:p>
          <a:p>
            <a:pPr lvl="1">
              <a:buNone/>
            </a:pPr>
            <a:r>
              <a:rPr lang="en-US" dirty="0"/>
              <a:t>-Golf			</a:t>
            </a:r>
          </a:p>
          <a:p>
            <a:pPr lvl="1">
              <a:buNone/>
            </a:pPr>
            <a:r>
              <a:rPr lang="en-US" dirty="0"/>
              <a:t>-Swimming			</a:t>
            </a:r>
          </a:p>
          <a:p>
            <a:pPr lvl="1">
              <a:buNone/>
            </a:pPr>
            <a:r>
              <a:rPr lang="en-US" dirty="0"/>
              <a:t>-Diving			</a:t>
            </a:r>
          </a:p>
          <a:p>
            <a:pPr lvl="1">
              <a:buNone/>
            </a:pPr>
            <a:r>
              <a:rPr lang="en-US" dirty="0"/>
              <a:t>-Baseball			</a:t>
            </a:r>
          </a:p>
          <a:p>
            <a:pPr lvl="1">
              <a:buNone/>
            </a:pPr>
            <a:r>
              <a:rPr lang="en-US" dirty="0"/>
              <a:t>-Wrestling</a:t>
            </a:r>
          </a:p>
          <a:p>
            <a:pPr lvl="1">
              <a:buNone/>
            </a:pPr>
            <a:r>
              <a:rPr lang="en-US" dirty="0"/>
              <a:t>-Track/Cross Country</a:t>
            </a:r>
          </a:p>
          <a:p>
            <a:pPr lvl="1">
              <a:buNone/>
            </a:pPr>
            <a:r>
              <a:rPr lang="en-US" dirty="0"/>
              <a:t>-Softball</a:t>
            </a:r>
          </a:p>
          <a:p>
            <a:pPr lvl="1">
              <a:buNone/>
            </a:pPr>
            <a:r>
              <a:rPr lang="en-US" dirty="0"/>
              <a:t>-Drill Team/Color Guard </a:t>
            </a:r>
          </a:p>
          <a:p>
            <a:pPr lvl="1">
              <a:buNone/>
            </a:pPr>
            <a:r>
              <a:rPr lang="en-US" dirty="0"/>
              <a:t>-Marching Band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711</Words>
  <Application>Microsoft Office PowerPoint</Application>
  <PresentationFormat>On-screen Show (4:3)</PresentationFormat>
  <Paragraphs>131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Arial Black</vt:lpstr>
      <vt:lpstr>Calibri</vt:lpstr>
      <vt:lpstr>Office Theme</vt:lpstr>
      <vt:lpstr>Acrobat Document</vt:lpstr>
      <vt:lpstr>Oak Ridge High School Course Selection ~Welcome Cohort 2024~</vt:lpstr>
      <vt:lpstr>Graduation Requirements Cohort 2024</vt:lpstr>
      <vt:lpstr>Course Selection Sheet Cohort 2024</vt:lpstr>
      <vt:lpstr>Types of Courses</vt:lpstr>
      <vt:lpstr>Course Selection</vt:lpstr>
      <vt:lpstr>Course Selection</vt:lpstr>
      <vt:lpstr>Course Selection</vt:lpstr>
      <vt:lpstr>Course Selection</vt:lpstr>
      <vt:lpstr>Course Selection</vt:lpstr>
      <vt:lpstr>Course Selection</vt:lpstr>
      <vt:lpstr>Cohort 2024 Electives</vt:lpstr>
      <vt:lpstr>Course Selection</vt:lpstr>
      <vt:lpstr> Advanced Course Agreement</vt:lpstr>
      <vt:lpstr>Helpful Materials for Course Selection</vt:lpstr>
      <vt:lpstr>Important Upcoming Dates </vt:lpstr>
      <vt:lpstr>PowerPoint Presentation</vt:lpstr>
      <vt:lpstr>ORHS 9th Grade Counselor  Contact Information</vt:lpstr>
    </vt:vector>
  </TitlesOfParts>
  <Company>CISD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 Ridge High School Course Selection Cohort 2019</dc:title>
  <dc:creator>jlhawk</dc:creator>
  <cp:lastModifiedBy>Windows User</cp:lastModifiedBy>
  <cp:revision>175</cp:revision>
  <dcterms:created xsi:type="dcterms:W3CDTF">2015-01-15T13:00:24Z</dcterms:created>
  <dcterms:modified xsi:type="dcterms:W3CDTF">2020-01-13T21:55:26Z</dcterms:modified>
</cp:coreProperties>
</file>