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2" r:id="rId21"/>
    <p:sldId id="276" r:id="rId22"/>
    <p:sldId id="291" r:id="rId23"/>
    <p:sldId id="277" r:id="rId24"/>
    <p:sldId id="278" r:id="rId25"/>
    <p:sldId id="279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438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78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541" y="0"/>
            <a:ext cx="4033943" cy="35278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173F022-AF11-4E12-A18E-0CC4B559A288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0320"/>
            <a:ext cx="4033943" cy="35278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541" y="6670320"/>
            <a:ext cx="4033943" cy="35278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FE1BD02-32B1-4E12-B53F-7E4F876A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66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78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541" y="0"/>
            <a:ext cx="4033943" cy="35278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6E83B00-1AC7-4E9A-ADF3-AFE99F6A00D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4988" y="877888"/>
            <a:ext cx="31591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8"/>
            <a:ext cx="7447280" cy="276534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320"/>
            <a:ext cx="4033943" cy="35278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541" y="6670320"/>
            <a:ext cx="4033943" cy="35278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89BD92C-5A72-4C08-938B-D67C68CE5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659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111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19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716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03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30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90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26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6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25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84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554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41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46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78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15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38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72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43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232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05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07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395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246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903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802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67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644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637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19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05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16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BD92C-5A72-4C08-938B-D67C68CE525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6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rgbClr val="AC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2F2F2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77240" y="0"/>
            <a:ext cx="7543800" cy="381000"/>
          </a:xfrm>
          <a:custGeom>
            <a:avLst/>
            <a:gdLst/>
            <a:ahLst/>
            <a:cxnLst/>
            <a:rect l="l" t="t" r="r" b="b"/>
            <a:pathLst>
              <a:path w="7543800" h="381000">
                <a:moveTo>
                  <a:pt x="0" y="381000"/>
                </a:moveTo>
                <a:lnTo>
                  <a:pt x="7543800" y="381000"/>
                </a:lnTo>
                <a:lnTo>
                  <a:pt x="7543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rgbClr val="AC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rgbClr val="AC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77240" y="0"/>
            <a:ext cx="7543800" cy="381000"/>
          </a:xfrm>
          <a:custGeom>
            <a:avLst/>
            <a:gdLst/>
            <a:ahLst/>
            <a:cxnLst/>
            <a:rect l="l" t="t" r="r" b="b"/>
            <a:pathLst>
              <a:path w="7543800" h="381000">
                <a:moveTo>
                  <a:pt x="0" y="381000"/>
                </a:moveTo>
                <a:lnTo>
                  <a:pt x="7543800" y="381000"/>
                </a:lnTo>
                <a:lnTo>
                  <a:pt x="7543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77240" y="0"/>
            <a:ext cx="7543800" cy="381000"/>
          </a:xfrm>
          <a:custGeom>
            <a:avLst/>
            <a:gdLst/>
            <a:ahLst/>
            <a:cxnLst/>
            <a:rect l="l" t="t" r="r" b="b"/>
            <a:pathLst>
              <a:path w="7543800" h="381000">
                <a:moveTo>
                  <a:pt x="0" y="381000"/>
                </a:moveTo>
                <a:lnTo>
                  <a:pt x="7543800" y="381000"/>
                </a:lnTo>
                <a:lnTo>
                  <a:pt x="7543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4074" y="1190066"/>
            <a:ext cx="6713220" cy="2191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00" b="1" i="0">
                <a:solidFill>
                  <a:srgbClr val="AC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9529" y="2005660"/>
            <a:ext cx="8444941" cy="4234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F2F2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microsoft.com/office/2007/relationships/media" Target="../media/media11.m4a"/><Relationship Id="rId7" Type="http://schemas.openxmlformats.org/officeDocument/2006/relationships/image" Target="../media/image1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5.png"/><Relationship Id="rId11" Type="http://schemas.openxmlformats.org/officeDocument/2006/relationships/image" Target="../media/image4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hyperlink" Target="https://apps.conroeisd.net/physedoffsite/" TargetMode="Externa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hyperlink" Target="https://kneal3.wixsite.com/cheer" TargetMode="Externa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apps.conroeisd.net/physedoffsite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conroeisd.net/department/athletics/" TargetMode="Externa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7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8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0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903726" y="3583051"/>
            <a:ext cx="4372610" cy="1293944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 algn="ctr">
              <a:lnSpc>
                <a:spcPts val="3130"/>
              </a:lnSpc>
              <a:spcBef>
                <a:spcPts val="390"/>
              </a:spcBef>
            </a:pPr>
            <a:r>
              <a:rPr sz="2800" b="1" spc="-5" dirty="0">
                <a:solidFill>
                  <a:srgbClr val="454545"/>
                </a:solidFill>
                <a:latin typeface="Arial"/>
                <a:cs typeface="Arial"/>
              </a:rPr>
              <a:t>Course Selection </a:t>
            </a:r>
            <a:endParaRPr lang="en-US" sz="2800" b="1" spc="-5" dirty="0">
              <a:solidFill>
                <a:srgbClr val="454545"/>
              </a:solidFill>
              <a:latin typeface="Arial"/>
              <a:cs typeface="Arial"/>
            </a:endParaRPr>
          </a:p>
          <a:p>
            <a:pPr marL="12700" marR="5080" algn="ctr">
              <a:lnSpc>
                <a:spcPts val="3130"/>
              </a:lnSpc>
              <a:spcBef>
                <a:spcPts val="390"/>
              </a:spcBef>
            </a:pPr>
            <a:r>
              <a:rPr sz="2800" b="1" spc="-5" dirty="0">
                <a:solidFill>
                  <a:srgbClr val="454545"/>
                </a:solidFill>
                <a:latin typeface="Arial"/>
                <a:cs typeface="Arial"/>
              </a:rPr>
              <a:t>for</a:t>
            </a:r>
            <a:r>
              <a:rPr sz="2800" b="1" dirty="0">
                <a:solidFill>
                  <a:srgbClr val="454545"/>
                </a:solidFill>
                <a:latin typeface="Arial"/>
                <a:cs typeface="Arial"/>
              </a:rPr>
              <a:t> </a:t>
            </a:r>
            <a:r>
              <a:rPr lang="en-US" sz="2800" b="1" spc="-5" dirty="0">
                <a:solidFill>
                  <a:srgbClr val="454545"/>
                </a:solidFill>
                <a:latin typeface="Arial"/>
                <a:cs typeface="Arial"/>
              </a:rPr>
              <a:t>2021-</a:t>
            </a:r>
            <a:r>
              <a:rPr sz="2800" b="1" spc="-5" dirty="0">
                <a:solidFill>
                  <a:srgbClr val="454545"/>
                </a:solidFill>
                <a:latin typeface="Arial"/>
                <a:cs typeface="Arial"/>
              </a:rPr>
              <a:t>20</a:t>
            </a:r>
            <a:r>
              <a:rPr lang="en-US" sz="2800" b="1" spc="-5" dirty="0">
                <a:solidFill>
                  <a:srgbClr val="454545"/>
                </a:solidFill>
                <a:latin typeface="Arial"/>
                <a:cs typeface="Arial"/>
              </a:rPr>
              <a:t>22</a:t>
            </a:r>
            <a:endParaRPr sz="2800" dirty="0">
              <a:latin typeface="Arial"/>
              <a:cs typeface="Arial"/>
            </a:endParaRPr>
          </a:p>
          <a:p>
            <a:pPr marL="1270" algn="ctr">
              <a:lnSpc>
                <a:spcPts val="3055"/>
              </a:lnSpc>
            </a:pPr>
            <a:r>
              <a:rPr sz="2800" b="1" spc="-5" dirty="0">
                <a:solidFill>
                  <a:srgbClr val="454545"/>
                </a:solidFill>
                <a:latin typeface="Arial"/>
                <a:cs typeface="Arial"/>
              </a:rPr>
              <a:t>7th</a:t>
            </a:r>
            <a:r>
              <a:rPr sz="2800" b="1" dirty="0">
                <a:solidFill>
                  <a:srgbClr val="454545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54545"/>
                </a:solidFill>
                <a:latin typeface="Arial"/>
                <a:cs typeface="Arial"/>
              </a:rPr>
              <a:t>Grade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5883" y="2819400"/>
            <a:ext cx="1920239" cy="2286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40738" y="505409"/>
            <a:ext cx="4999990" cy="1631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320"/>
              </a:lnSpc>
              <a:spcBef>
                <a:spcPts val="100"/>
              </a:spcBef>
            </a:pPr>
            <a:r>
              <a:rPr sz="5400" dirty="0"/>
              <a:t>IRONS</a:t>
            </a:r>
            <a:r>
              <a:rPr sz="5400" spc="-95" dirty="0"/>
              <a:t> </a:t>
            </a:r>
            <a:r>
              <a:rPr sz="5400" dirty="0"/>
              <a:t>JUNIOR</a:t>
            </a:r>
          </a:p>
          <a:p>
            <a:pPr marL="12700">
              <a:lnSpc>
                <a:spcPts val="6320"/>
              </a:lnSpc>
            </a:pPr>
            <a:r>
              <a:rPr sz="5400" spc="-5" dirty="0"/>
              <a:t>HIGH</a:t>
            </a:r>
            <a:r>
              <a:rPr sz="5400" spc="-55" dirty="0"/>
              <a:t> </a:t>
            </a:r>
            <a:r>
              <a:rPr sz="5400" spc="-5" dirty="0"/>
              <a:t>SCHOOL</a:t>
            </a:r>
            <a:endParaRPr sz="5400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5BA834-36A9-4344-B866-4A9766A16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6618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234078"/>
            <a:ext cx="7924799" cy="1352934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  <a:tabLst>
                <a:tab pos="3112770" algn="l"/>
              </a:tabLst>
            </a:pPr>
            <a:r>
              <a:rPr lang="en-US" sz="4400" dirty="0"/>
              <a:t>HONORS </a:t>
            </a:r>
            <a:r>
              <a:rPr sz="4400" spc="0" dirty="0"/>
              <a:t>7</a:t>
            </a:r>
            <a:r>
              <a:rPr sz="4350" spc="0" baseline="24904" dirty="0"/>
              <a:t>TH	</a:t>
            </a:r>
            <a:r>
              <a:rPr sz="4400" dirty="0"/>
              <a:t>GRADE</a:t>
            </a:r>
            <a:r>
              <a:rPr sz="4400" spc="-55" dirty="0"/>
              <a:t> </a:t>
            </a:r>
            <a:r>
              <a:rPr sz="4400" dirty="0"/>
              <a:t>MATH</a:t>
            </a:r>
          </a:p>
          <a:p>
            <a:pPr marL="304165">
              <a:lnSpc>
                <a:spcPct val="100000"/>
              </a:lnSpc>
              <a:spcBef>
                <a:spcPts val="695"/>
              </a:spcBef>
            </a:pPr>
            <a:r>
              <a:rPr sz="2800" spc="-5" dirty="0"/>
              <a:t>If the </a:t>
            </a:r>
            <a:r>
              <a:rPr sz="2800" dirty="0"/>
              <a:t>student </a:t>
            </a:r>
            <a:r>
              <a:rPr sz="2800" spc="-5" dirty="0"/>
              <a:t>is in </a:t>
            </a:r>
            <a:r>
              <a:rPr sz="2800" spc="0" dirty="0"/>
              <a:t>6</a:t>
            </a:r>
            <a:r>
              <a:rPr sz="2775" spc="0" baseline="25525" dirty="0"/>
              <a:t>th </a:t>
            </a:r>
            <a:r>
              <a:rPr sz="2800" spc="-5" dirty="0"/>
              <a:t>Grade Advanced</a:t>
            </a:r>
            <a:r>
              <a:rPr sz="2800" spc="-220" dirty="0"/>
              <a:t> </a:t>
            </a:r>
            <a:r>
              <a:rPr sz="2800" spc="-5" dirty="0"/>
              <a:t>Math</a:t>
            </a:r>
            <a:endParaRPr sz="2800" dirty="0"/>
          </a:p>
        </p:txBody>
      </p:sp>
      <p:sp>
        <p:nvSpPr>
          <p:cNvPr id="4" name="object 4"/>
          <p:cNvSpPr/>
          <p:nvPr/>
        </p:nvSpPr>
        <p:spPr>
          <a:xfrm>
            <a:off x="1994916" y="1577339"/>
            <a:ext cx="5535167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0" y="2601467"/>
            <a:ext cx="9143999" cy="24612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5AF853-BA8F-4C5D-AE42-A9E319803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D74FD1-FF5A-44BA-B857-BE57134321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0"/>
            <a:ext cx="7543800" cy="381000"/>
          </a:xfrm>
          <a:custGeom>
            <a:avLst/>
            <a:gdLst/>
            <a:ahLst/>
            <a:cxnLst/>
            <a:rect l="l" t="t" r="r" b="b"/>
            <a:pathLst>
              <a:path w="7543800" h="381000">
                <a:moveTo>
                  <a:pt x="0" y="381000"/>
                </a:moveTo>
                <a:lnTo>
                  <a:pt x="7543800" y="381000"/>
                </a:lnTo>
                <a:lnTo>
                  <a:pt x="7543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57200" y="917447"/>
            <a:ext cx="8135620" cy="1251585"/>
          </a:xfrm>
          <a:custGeom>
            <a:avLst/>
            <a:gdLst/>
            <a:ahLst/>
            <a:cxnLst/>
            <a:rect l="l" t="t" r="r" b="b"/>
            <a:pathLst>
              <a:path w="8135620" h="1251585">
                <a:moveTo>
                  <a:pt x="0" y="1251203"/>
                </a:moveTo>
                <a:lnTo>
                  <a:pt x="8135111" y="1251203"/>
                </a:lnTo>
                <a:lnTo>
                  <a:pt x="8135111" y="0"/>
                </a:lnTo>
                <a:lnTo>
                  <a:pt x="0" y="0"/>
                </a:lnTo>
                <a:lnTo>
                  <a:pt x="0" y="1251203"/>
                </a:lnTo>
                <a:close/>
              </a:path>
            </a:pathLst>
          </a:custGeom>
          <a:ln w="579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7215" y="1171194"/>
            <a:ext cx="8858250" cy="4911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Conroe Independent School</a:t>
            </a:r>
            <a:r>
              <a:rPr sz="2400" b="1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District</a:t>
            </a:r>
            <a:endParaRPr sz="24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830"/>
              </a:spcBef>
              <a:tabLst>
                <a:tab pos="7018020" algn="l"/>
              </a:tabLst>
            </a:pPr>
            <a:r>
              <a:rPr sz="2200" b="1" spc="-5" dirty="0">
                <a:latin typeface="Arial"/>
                <a:cs typeface="Arial"/>
              </a:rPr>
              <a:t>Program</a:t>
            </a:r>
            <a:r>
              <a:rPr sz="2200" b="1" spc="1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of</a:t>
            </a:r>
            <a:r>
              <a:rPr sz="2200" b="1" spc="1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Studies	20</a:t>
            </a:r>
            <a:r>
              <a:rPr lang="en-US" sz="2200" b="1" spc="-5" dirty="0">
                <a:latin typeface="Arial"/>
                <a:cs typeface="Arial"/>
              </a:rPr>
              <a:t>20</a:t>
            </a:r>
            <a:r>
              <a:rPr sz="2200" b="1" spc="-5" dirty="0">
                <a:latin typeface="Arial"/>
                <a:cs typeface="Arial"/>
              </a:rPr>
              <a:t>-20</a:t>
            </a:r>
            <a:r>
              <a:rPr lang="en-US" sz="2200" b="1" spc="-5" dirty="0">
                <a:latin typeface="Arial"/>
                <a:cs typeface="Arial"/>
              </a:rPr>
              <a:t>21</a:t>
            </a:r>
            <a:endParaRPr sz="22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800"/>
              </a:spcBef>
              <a:buClr>
                <a:srgbClr val="AC0000"/>
              </a:buClr>
              <a:buSzPct val="96428"/>
              <a:buFont typeface="Wingdings" panose="05000000000000000000" pitchFamily="2" charset="2"/>
              <a:buChar char="Ø"/>
              <a:tabLst>
                <a:tab pos="354965" algn="l"/>
              </a:tabLst>
            </a:pPr>
            <a:r>
              <a:rPr lang="en-US" sz="2800" spc="-5" dirty="0">
                <a:solidFill>
                  <a:srgbClr val="363639"/>
                </a:solidFill>
                <a:latin typeface="Times New Roman"/>
                <a:cs typeface="Times New Roman"/>
              </a:rPr>
              <a:t>Catalog of Courses can be found in the CISD Program of studies. </a:t>
            </a:r>
          </a:p>
          <a:p>
            <a:pPr marL="469900" indent="-457200">
              <a:lnSpc>
                <a:spcPct val="100000"/>
              </a:lnSpc>
              <a:spcBef>
                <a:spcPts val="800"/>
              </a:spcBef>
              <a:buClr>
                <a:srgbClr val="AC0000"/>
              </a:buClr>
              <a:buSzPct val="96428"/>
              <a:buFont typeface="Wingdings" panose="05000000000000000000" pitchFamily="2" charset="2"/>
              <a:buChar char="Ø"/>
              <a:tabLst>
                <a:tab pos="354965" algn="l"/>
              </a:tabLst>
            </a:pPr>
            <a:r>
              <a:rPr lang="en-US" sz="2800" spc="-5" dirty="0">
                <a:solidFill>
                  <a:srgbClr val="363639"/>
                </a:solidFill>
                <a:latin typeface="Times New Roman"/>
                <a:cs typeface="Times New Roman"/>
              </a:rPr>
              <a:t>Not all courses in Catalog are offered at every school.</a:t>
            </a:r>
          </a:p>
          <a:p>
            <a:pPr marL="469900" indent="-457200">
              <a:lnSpc>
                <a:spcPct val="100000"/>
              </a:lnSpc>
              <a:spcBef>
                <a:spcPts val="800"/>
              </a:spcBef>
              <a:buClr>
                <a:srgbClr val="AC0000"/>
              </a:buClr>
              <a:buSzPct val="96428"/>
              <a:buFont typeface="Wingdings" panose="05000000000000000000" pitchFamily="2" charset="2"/>
              <a:buChar char="Ø"/>
              <a:tabLst>
                <a:tab pos="354965" algn="l"/>
              </a:tabLst>
            </a:pPr>
            <a:r>
              <a:rPr lang="en-US" sz="2800" spc="-5" dirty="0">
                <a:latin typeface="Times New Roman"/>
                <a:cs typeface="Times New Roman"/>
              </a:rPr>
              <a:t>Available online only</a:t>
            </a:r>
          </a:p>
          <a:p>
            <a:pPr marL="469900" indent="-457200">
              <a:lnSpc>
                <a:spcPct val="100000"/>
              </a:lnSpc>
              <a:spcBef>
                <a:spcPts val="800"/>
              </a:spcBef>
              <a:buClr>
                <a:srgbClr val="AC0000"/>
              </a:buClr>
              <a:buSzPct val="96428"/>
              <a:buFont typeface="Wingdings" panose="05000000000000000000" pitchFamily="2" charset="2"/>
              <a:buChar char="Ø"/>
              <a:tabLst>
                <a:tab pos="354965" algn="l"/>
              </a:tabLst>
            </a:pPr>
            <a:r>
              <a:rPr lang="en-US" sz="2800" spc="-5" dirty="0">
                <a:latin typeface="Times New Roman"/>
                <a:cs typeface="Times New Roman"/>
              </a:rPr>
              <a:t>Link: </a:t>
            </a:r>
            <a:r>
              <a:rPr lang="en-GB" sz="2800" dirty="0">
                <a:solidFill>
                  <a:srgbClr val="FF0000"/>
                </a:solidFill>
              </a:rPr>
              <a:t>https://www.conroeisd.net/wp-content/uploads/2019/08/20-21-Program-of-Studies-Aug-21-2019.pdf</a:t>
            </a:r>
          </a:p>
          <a:p>
            <a:pPr marL="321945" marR="5080" indent="-309245">
              <a:lnSpc>
                <a:spcPct val="100000"/>
              </a:lnSpc>
              <a:spcBef>
                <a:spcPts val="805"/>
              </a:spcBef>
              <a:buClr>
                <a:srgbClr val="AC0000"/>
              </a:buClr>
              <a:buSzPct val="96428"/>
              <a:buFont typeface="Segoe UI Symbol"/>
              <a:buChar char="➢"/>
              <a:tabLst>
                <a:tab pos="354965" algn="l"/>
              </a:tabLst>
            </a:pP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A4FCD0-35A6-455B-892B-CE509BBED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10680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33400" y="1763395"/>
            <a:ext cx="2119884" cy="1676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201280" y="1473913"/>
            <a:ext cx="2145791" cy="1752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605902" y="3726415"/>
            <a:ext cx="1336548" cy="18196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60703" y="4495800"/>
            <a:ext cx="2834640" cy="14813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69798" y="548462"/>
            <a:ext cx="80676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FULL YEAR</a:t>
            </a:r>
            <a:r>
              <a:rPr sz="5400" spc="-55" dirty="0"/>
              <a:t> </a:t>
            </a:r>
            <a:r>
              <a:rPr sz="5400" spc="-5" dirty="0"/>
              <a:t>ELECTIVES</a:t>
            </a:r>
            <a:endParaRPr sz="5400" dirty="0"/>
          </a:p>
        </p:txBody>
      </p:sp>
      <p:sp>
        <p:nvSpPr>
          <p:cNvPr id="8" name="object 8"/>
          <p:cNvSpPr txBox="1"/>
          <p:nvPr/>
        </p:nvSpPr>
        <p:spPr>
          <a:xfrm>
            <a:off x="1201550" y="3318857"/>
            <a:ext cx="5721097" cy="29879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120" indent="-439420">
              <a:lnSpc>
                <a:spcPts val="4210"/>
              </a:lnSpc>
              <a:spcBef>
                <a:spcPts val="100"/>
              </a:spcBef>
              <a:buClr>
                <a:srgbClr val="C00000"/>
              </a:buClr>
              <a:buSzPct val="97222"/>
              <a:buFont typeface="Segoe UI Symbol"/>
              <a:buChar char="➢"/>
              <a:tabLst>
                <a:tab pos="452755" algn="l"/>
              </a:tabLst>
            </a:pPr>
            <a:r>
              <a:rPr sz="3600" b="1" spc="-5" dirty="0">
                <a:solidFill>
                  <a:srgbClr val="454545"/>
                </a:solidFill>
                <a:latin typeface="Times New Roman"/>
                <a:cs typeface="Times New Roman"/>
              </a:rPr>
              <a:t>BAND</a:t>
            </a:r>
            <a:endParaRPr sz="3600" dirty="0">
              <a:latin typeface="Times New Roman"/>
              <a:cs typeface="Times New Roman"/>
            </a:endParaRPr>
          </a:p>
          <a:p>
            <a:pPr marL="452120" indent="-439420">
              <a:lnSpc>
                <a:spcPts val="4105"/>
              </a:lnSpc>
              <a:buClr>
                <a:srgbClr val="C00000"/>
              </a:buClr>
              <a:buSzPct val="97222"/>
              <a:buFont typeface="Segoe UI Symbol"/>
              <a:buChar char="➢"/>
              <a:tabLst>
                <a:tab pos="452755" algn="l"/>
              </a:tabLst>
            </a:pPr>
            <a:r>
              <a:rPr sz="3600" b="1" spc="-5" dirty="0">
                <a:solidFill>
                  <a:srgbClr val="454545"/>
                </a:solidFill>
                <a:latin typeface="Times New Roman"/>
                <a:cs typeface="Times New Roman"/>
              </a:rPr>
              <a:t>ORCHESTRA</a:t>
            </a:r>
            <a:endParaRPr sz="3600" dirty="0">
              <a:latin typeface="Times New Roman"/>
              <a:cs typeface="Times New Roman"/>
            </a:endParaRPr>
          </a:p>
          <a:p>
            <a:pPr marL="452120" indent="-439420">
              <a:lnSpc>
                <a:spcPts val="4105"/>
              </a:lnSpc>
              <a:buClr>
                <a:srgbClr val="C00000"/>
              </a:buClr>
              <a:buSzPct val="97222"/>
              <a:buFont typeface="Segoe UI Symbol"/>
              <a:buChar char="➢"/>
              <a:tabLst>
                <a:tab pos="452755" algn="l"/>
              </a:tabLst>
            </a:pPr>
            <a:r>
              <a:rPr sz="3600" b="1" spc="-5" dirty="0">
                <a:solidFill>
                  <a:srgbClr val="454545"/>
                </a:solidFill>
                <a:latin typeface="Times New Roman"/>
                <a:cs typeface="Times New Roman"/>
              </a:rPr>
              <a:t>CHOIR</a:t>
            </a:r>
            <a:endParaRPr sz="3600" dirty="0">
              <a:latin typeface="Times New Roman"/>
              <a:cs typeface="Times New Roman"/>
            </a:endParaRPr>
          </a:p>
          <a:p>
            <a:pPr marL="452120" indent="-439420">
              <a:lnSpc>
                <a:spcPts val="4180"/>
              </a:lnSpc>
              <a:buClr>
                <a:srgbClr val="C00000"/>
              </a:buClr>
              <a:buSzPct val="97222"/>
              <a:buFont typeface="Segoe UI Symbol"/>
              <a:buChar char="➢"/>
              <a:tabLst>
                <a:tab pos="452755" algn="l"/>
              </a:tabLst>
            </a:pPr>
            <a:r>
              <a:rPr sz="3600" b="1" dirty="0">
                <a:solidFill>
                  <a:srgbClr val="454545"/>
                </a:solidFill>
                <a:latin typeface="Times New Roman"/>
                <a:cs typeface="Times New Roman"/>
              </a:rPr>
              <a:t>YEARBOOK</a:t>
            </a:r>
            <a:r>
              <a:rPr lang="en-US" sz="1400" b="1" dirty="0">
                <a:solidFill>
                  <a:srgbClr val="454545"/>
                </a:solidFill>
                <a:latin typeface="Times New Roman"/>
                <a:cs typeface="Times New Roman"/>
              </a:rPr>
              <a:t>-application required</a:t>
            </a:r>
          </a:p>
          <a:p>
            <a:pPr marL="452120" indent="-439420">
              <a:lnSpc>
                <a:spcPts val="4180"/>
              </a:lnSpc>
              <a:buClr>
                <a:srgbClr val="C00000"/>
              </a:buClr>
              <a:buSzPct val="97222"/>
              <a:buFont typeface="Segoe UI Symbol"/>
              <a:buChar char="➢"/>
              <a:tabLst>
                <a:tab pos="452755" algn="l"/>
              </a:tabLst>
            </a:pPr>
            <a:r>
              <a:rPr lang="en-US" sz="3600" b="1" dirty="0">
                <a:solidFill>
                  <a:srgbClr val="454545"/>
                </a:solidFill>
                <a:latin typeface="Times New Roman"/>
                <a:cs typeface="Times New Roman"/>
              </a:rPr>
              <a:t>TV Broadcasting</a:t>
            </a:r>
            <a:r>
              <a:rPr lang="en-US" sz="1400" b="1" dirty="0">
                <a:solidFill>
                  <a:srgbClr val="454545"/>
                </a:solidFill>
                <a:latin typeface="Times New Roman"/>
                <a:cs typeface="Times New Roman"/>
              </a:rPr>
              <a:t>-application required</a:t>
            </a:r>
            <a:endParaRPr sz="1400" dirty="0">
              <a:latin typeface="Times New Roman"/>
              <a:cs typeface="Times New Roman"/>
            </a:endParaRPr>
          </a:p>
          <a:p>
            <a:pPr marL="314325">
              <a:lnSpc>
                <a:spcPts val="2365"/>
              </a:lnSpc>
            </a:pP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D00DF2-08A2-4C55-8D43-64AC21E87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86807" y="16062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77240" y="0"/>
            <a:ext cx="7543800" cy="381000"/>
          </a:xfrm>
          <a:custGeom>
            <a:avLst/>
            <a:gdLst/>
            <a:ahLst/>
            <a:cxnLst/>
            <a:rect l="l" t="t" r="r" b="b"/>
            <a:pathLst>
              <a:path w="7543800" h="381000">
                <a:moveTo>
                  <a:pt x="0" y="381000"/>
                </a:moveTo>
                <a:lnTo>
                  <a:pt x="7543800" y="381000"/>
                </a:lnTo>
                <a:lnTo>
                  <a:pt x="7543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04800" y="1859980"/>
            <a:ext cx="4571999" cy="2617383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10"/>
              </a:spcBef>
              <a:buClr>
                <a:srgbClr val="AC0000"/>
              </a:buClr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Art</a:t>
            </a:r>
            <a:r>
              <a:rPr sz="2800" spc="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I</a:t>
            </a:r>
            <a:endParaRPr sz="28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710"/>
              </a:spcBef>
              <a:buClr>
                <a:srgbClr val="AC0000"/>
              </a:buClr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Art II</a:t>
            </a:r>
            <a:r>
              <a:rPr sz="2800" spc="5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454545"/>
                </a:solidFill>
                <a:latin typeface="Times New Roman"/>
                <a:cs typeface="Times New Roman"/>
              </a:rPr>
              <a:t>(Spring)</a:t>
            </a:r>
            <a:r>
              <a:rPr lang="en-US" spc="-5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lang="en-US" sz="1600" spc="-5" dirty="0">
                <a:solidFill>
                  <a:srgbClr val="454545"/>
                </a:solidFill>
                <a:latin typeface="Times New Roman"/>
                <a:cs typeface="Times New Roman"/>
              </a:rPr>
              <a:t>pre-requisite Art 1</a:t>
            </a:r>
          </a:p>
          <a:p>
            <a:pPr marL="469900" indent="-457200">
              <a:lnSpc>
                <a:spcPct val="100000"/>
              </a:lnSpc>
              <a:spcBef>
                <a:spcPts val="695"/>
              </a:spcBef>
              <a:buClr>
                <a:srgbClr val="AC0000"/>
              </a:buClr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Computer Science</a:t>
            </a:r>
            <a:r>
              <a:rPr sz="2800" spc="-5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I</a:t>
            </a:r>
            <a:r>
              <a:rPr lang="en-US" sz="1600" spc="-5" dirty="0">
                <a:solidFill>
                  <a:srgbClr val="454545"/>
                </a:solidFill>
                <a:latin typeface="Times New Roman"/>
                <a:cs typeface="Times New Roman"/>
              </a:rPr>
              <a:t> (keyboarding)</a:t>
            </a:r>
            <a:endParaRPr sz="28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695"/>
              </a:spcBef>
              <a:buClr>
                <a:srgbClr val="AC0000"/>
              </a:buClr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sz="2800" spc="-10" dirty="0">
                <a:solidFill>
                  <a:srgbClr val="454545"/>
                </a:solidFill>
                <a:latin typeface="Times New Roman"/>
                <a:cs typeface="Times New Roman"/>
              </a:rPr>
              <a:t>Human</a:t>
            </a:r>
            <a:r>
              <a:rPr sz="2800" spc="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Services</a:t>
            </a:r>
            <a:endParaRPr sz="28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710"/>
              </a:spcBef>
              <a:buClr>
                <a:srgbClr val="AC0000"/>
              </a:buClr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Music</a:t>
            </a:r>
            <a:r>
              <a:rPr sz="2800" spc="-5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Appreciation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40311" y="1953072"/>
            <a:ext cx="3603625" cy="2617383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10"/>
              </a:spcBef>
              <a:buClr>
                <a:srgbClr val="AC0000"/>
              </a:buClr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Reading</a:t>
            </a:r>
            <a:r>
              <a:rPr sz="2800" spc="-25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Enjoyment</a:t>
            </a:r>
            <a:endParaRPr sz="28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710"/>
              </a:spcBef>
              <a:buClr>
                <a:srgbClr val="AC0000"/>
              </a:buClr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Technology</a:t>
            </a:r>
            <a:r>
              <a:rPr sz="2800" spc="-15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endParaRPr sz="28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695"/>
              </a:spcBef>
              <a:buClr>
                <a:srgbClr val="AC0000"/>
              </a:buClr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Teen Leadership</a:t>
            </a:r>
            <a:r>
              <a:rPr sz="2800" spc="-1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I</a:t>
            </a:r>
            <a:endParaRPr sz="28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695"/>
              </a:spcBef>
              <a:buClr>
                <a:srgbClr val="AC0000"/>
              </a:buClr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Theatre I</a:t>
            </a:r>
            <a:endParaRPr sz="28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710"/>
              </a:spcBef>
              <a:buClr>
                <a:srgbClr val="AC0000"/>
              </a:buClr>
              <a:buFont typeface="Arial"/>
              <a:buChar char="▪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Wildlife</a:t>
            </a:r>
            <a:r>
              <a:rPr sz="2800" spc="-9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Management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63397" y="627710"/>
            <a:ext cx="83712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1 </a:t>
            </a:r>
            <a:r>
              <a:rPr sz="5400" spc="-5" dirty="0"/>
              <a:t>SEMESTER</a:t>
            </a:r>
            <a:r>
              <a:rPr sz="5400" spc="-30" dirty="0"/>
              <a:t> </a:t>
            </a:r>
            <a:r>
              <a:rPr sz="5400" spc="-5" dirty="0"/>
              <a:t>ELECTIVES</a:t>
            </a:r>
            <a:endParaRPr sz="540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05F4F2-6CD9-4599-A6E6-E43302B8A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3800" y="16313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0278" y="518236"/>
            <a:ext cx="789622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CHOOSING</a:t>
            </a:r>
            <a:r>
              <a:rPr sz="5400" spc="-95" dirty="0"/>
              <a:t> </a:t>
            </a:r>
            <a:r>
              <a:rPr sz="5400" dirty="0"/>
              <a:t>ELECTIVES</a:t>
            </a:r>
            <a:endParaRPr sz="5400"/>
          </a:p>
        </p:txBody>
      </p:sp>
      <p:sp>
        <p:nvSpPr>
          <p:cNvPr id="4" name="object 4"/>
          <p:cNvSpPr txBox="1"/>
          <p:nvPr/>
        </p:nvSpPr>
        <p:spPr>
          <a:xfrm>
            <a:off x="382320" y="1659202"/>
            <a:ext cx="7982584" cy="3522979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349250" indent="-336550">
              <a:lnSpc>
                <a:spcPct val="100000"/>
              </a:lnSpc>
              <a:spcBef>
                <a:spcPts val="910"/>
              </a:spcBef>
              <a:buClr>
                <a:srgbClr val="AC0000"/>
              </a:buClr>
              <a:buFont typeface="Arial"/>
              <a:buChar char="•"/>
              <a:tabLst>
                <a:tab pos="349250" algn="l"/>
                <a:tab pos="349885" algn="l"/>
              </a:tabLst>
            </a:pPr>
            <a:r>
              <a:rPr sz="2800" b="1" spc="-5" dirty="0">
                <a:solidFill>
                  <a:srgbClr val="2F2F2F"/>
                </a:solidFill>
                <a:latin typeface="Calibri"/>
                <a:cs typeface="Calibri"/>
              </a:rPr>
              <a:t>Students will </a:t>
            </a:r>
            <a:r>
              <a:rPr sz="2800" b="1" spc="-10" dirty="0">
                <a:solidFill>
                  <a:srgbClr val="2F2F2F"/>
                </a:solidFill>
                <a:latin typeface="Calibri"/>
                <a:cs typeface="Calibri"/>
              </a:rPr>
              <a:t>get</a:t>
            </a:r>
            <a:r>
              <a:rPr sz="2800" b="1" spc="35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2F2F2F"/>
                </a:solidFill>
                <a:latin typeface="Calibri"/>
                <a:cs typeface="Calibri"/>
              </a:rPr>
              <a:t>either: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805"/>
              </a:spcBef>
              <a:buClr>
                <a:srgbClr val="AC0000"/>
              </a:buClr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b="1" spc="-5" dirty="0">
                <a:solidFill>
                  <a:srgbClr val="2F2F2F"/>
                </a:solidFill>
                <a:latin typeface="Calibri"/>
                <a:cs typeface="Calibri"/>
              </a:rPr>
              <a:t>4 one </a:t>
            </a:r>
            <a:r>
              <a:rPr sz="2800" b="1" spc="-10" dirty="0">
                <a:solidFill>
                  <a:srgbClr val="2F2F2F"/>
                </a:solidFill>
                <a:latin typeface="Calibri"/>
                <a:cs typeface="Calibri"/>
              </a:rPr>
              <a:t>semester electives </a:t>
            </a:r>
            <a:r>
              <a:rPr sz="2800" b="1" spc="-5" dirty="0">
                <a:solidFill>
                  <a:srgbClr val="2F2F2F"/>
                </a:solidFill>
                <a:latin typeface="Calibri"/>
                <a:cs typeface="Calibri"/>
              </a:rPr>
              <a:t>(2 each semester)</a:t>
            </a:r>
            <a:r>
              <a:rPr sz="2800" b="1" spc="215" dirty="0">
                <a:solidFill>
                  <a:srgbClr val="AC0000"/>
                </a:solidFill>
                <a:latin typeface="Calibri"/>
                <a:cs typeface="Calibri"/>
              </a:rPr>
              <a:t> </a:t>
            </a:r>
            <a:r>
              <a:rPr sz="2800" b="1" u="heavy" spc="-5" dirty="0">
                <a:solidFill>
                  <a:srgbClr val="AC0000"/>
                </a:solidFill>
                <a:latin typeface="Calibri"/>
                <a:cs typeface="Calibri"/>
              </a:rPr>
              <a:t>OR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800"/>
              </a:spcBef>
              <a:buClr>
                <a:srgbClr val="AC0000"/>
              </a:buClr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b="1" spc="-5" dirty="0">
                <a:solidFill>
                  <a:srgbClr val="2F2F2F"/>
                </a:solidFill>
                <a:latin typeface="Calibri"/>
                <a:cs typeface="Calibri"/>
              </a:rPr>
              <a:t>1 </a:t>
            </a:r>
            <a:r>
              <a:rPr sz="2800" b="1" spc="-10" dirty="0">
                <a:solidFill>
                  <a:srgbClr val="2F2F2F"/>
                </a:solidFill>
                <a:latin typeface="Calibri"/>
                <a:cs typeface="Calibri"/>
              </a:rPr>
              <a:t>full </a:t>
            </a:r>
            <a:r>
              <a:rPr sz="2800" b="1" spc="-5" dirty="0">
                <a:solidFill>
                  <a:srgbClr val="2F2F2F"/>
                </a:solidFill>
                <a:latin typeface="Calibri"/>
                <a:cs typeface="Calibri"/>
              </a:rPr>
              <a:t>year elective (Band, </a:t>
            </a:r>
            <a:r>
              <a:rPr sz="2800" b="1" spc="-10" dirty="0">
                <a:solidFill>
                  <a:srgbClr val="2F2F2F"/>
                </a:solidFill>
                <a:latin typeface="Calibri"/>
                <a:cs typeface="Calibri"/>
              </a:rPr>
              <a:t>Orchestra </a:t>
            </a:r>
            <a:r>
              <a:rPr sz="2800" b="1" spc="-5" dirty="0">
                <a:solidFill>
                  <a:srgbClr val="2F2F2F"/>
                </a:solidFill>
                <a:latin typeface="Calibri"/>
                <a:cs typeface="Calibri"/>
              </a:rPr>
              <a:t>or</a:t>
            </a:r>
            <a:r>
              <a:rPr sz="2800" b="1" spc="135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2F2F2F"/>
                </a:solidFill>
                <a:latin typeface="Calibri"/>
                <a:cs typeface="Calibri"/>
              </a:rPr>
              <a:t>Choir)</a:t>
            </a:r>
            <a:endParaRPr sz="2800">
              <a:latin typeface="Calibri"/>
              <a:cs typeface="Calibri"/>
            </a:endParaRPr>
          </a:p>
          <a:p>
            <a:pPr marL="756285">
              <a:lnSpc>
                <a:spcPct val="100000"/>
              </a:lnSpc>
            </a:pPr>
            <a:r>
              <a:rPr sz="2800" b="1" i="1" u="heavy" spc="-5" dirty="0">
                <a:solidFill>
                  <a:srgbClr val="2F2F2F"/>
                </a:solidFill>
                <a:latin typeface="Calibri"/>
                <a:cs typeface="Calibri"/>
              </a:rPr>
              <a:t>and</a:t>
            </a:r>
            <a:r>
              <a:rPr sz="2800" b="1" i="1" spc="-5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2F2F2F"/>
                </a:solidFill>
                <a:latin typeface="Calibri"/>
                <a:cs typeface="Calibri"/>
              </a:rPr>
              <a:t>2 one </a:t>
            </a:r>
            <a:r>
              <a:rPr sz="2800" b="1" spc="-10" dirty="0">
                <a:solidFill>
                  <a:srgbClr val="2F2F2F"/>
                </a:solidFill>
                <a:latin typeface="Calibri"/>
                <a:cs typeface="Calibri"/>
              </a:rPr>
              <a:t>semester</a:t>
            </a:r>
            <a:r>
              <a:rPr sz="2800" b="1" spc="30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2F2F2F"/>
                </a:solidFill>
                <a:latin typeface="Calibri"/>
                <a:cs typeface="Calibri"/>
              </a:rPr>
              <a:t>electives</a:t>
            </a:r>
            <a:endParaRPr sz="2800">
              <a:latin typeface="Calibri"/>
              <a:cs typeface="Calibri"/>
            </a:endParaRPr>
          </a:p>
          <a:p>
            <a:pPr marL="349250" indent="-336550">
              <a:lnSpc>
                <a:spcPct val="100000"/>
              </a:lnSpc>
              <a:spcBef>
                <a:spcPts val="790"/>
              </a:spcBef>
              <a:buClr>
                <a:srgbClr val="AC0000"/>
              </a:buClr>
              <a:buFont typeface="Arial"/>
              <a:buChar char="•"/>
              <a:tabLst>
                <a:tab pos="349250" algn="l"/>
                <a:tab pos="349885" algn="l"/>
              </a:tabLst>
            </a:pPr>
            <a:r>
              <a:rPr sz="2800" b="1" spc="-10" dirty="0">
                <a:solidFill>
                  <a:srgbClr val="2F2F2F"/>
                </a:solidFill>
                <a:latin typeface="Calibri"/>
                <a:cs typeface="Calibri"/>
              </a:rPr>
              <a:t>Placement </a:t>
            </a:r>
            <a:r>
              <a:rPr sz="2800" b="1" spc="-5" dirty="0">
                <a:solidFill>
                  <a:srgbClr val="2F2F2F"/>
                </a:solidFill>
                <a:latin typeface="Calibri"/>
                <a:cs typeface="Calibri"/>
              </a:rPr>
              <a:t>in </a:t>
            </a:r>
            <a:r>
              <a:rPr sz="2800" b="1" spc="-10" dirty="0">
                <a:solidFill>
                  <a:srgbClr val="2F2F2F"/>
                </a:solidFill>
                <a:latin typeface="Calibri"/>
                <a:cs typeface="Calibri"/>
              </a:rPr>
              <a:t>electives </a:t>
            </a:r>
            <a:r>
              <a:rPr sz="2800" b="1" spc="-5" dirty="0">
                <a:solidFill>
                  <a:srgbClr val="2F2F2F"/>
                </a:solidFill>
                <a:latin typeface="Calibri"/>
                <a:cs typeface="Calibri"/>
              </a:rPr>
              <a:t>is determined by</a:t>
            </a:r>
            <a:r>
              <a:rPr sz="2800" b="1" spc="140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2F2F2F"/>
                </a:solidFill>
                <a:latin typeface="Calibri"/>
                <a:cs typeface="Calibri"/>
              </a:rPr>
              <a:t>choice,</a:t>
            </a:r>
            <a:endParaRPr sz="2800">
              <a:latin typeface="Calibri"/>
              <a:cs typeface="Calibri"/>
            </a:endParaRPr>
          </a:p>
          <a:p>
            <a:pPr marR="633095" algn="ctr">
              <a:lnSpc>
                <a:spcPct val="100000"/>
              </a:lnSpc>
            </a:pPr>
            <a:r>
              <a:rPr sz="2800" b="1" spc="-5" dirty="0">
                <a:solidFill>
                  <a:srgbClr val="2F2F2F"/>
                </a:solidFill>
                <a:latin typeface="Calibri"/>
                <a:cs typeface="Calibri"/>
              </a:rPr>
              <a:t>availability and </a:t>
            </a:r>
            <a:r>
              <a:rPr sz="2800" b="1" spc="-10" dirty="0">
                <a:solidFill>
                  <a:srgbClr val="2F2F2F"/>
                </a:solidFill>
                <a:latin typeface="Calibri"/>
                <a:cs typeface="Calibri"/>
              </a:rPr>
              <a:t>flexibility </a:t>
            </a:r>
            <a:r>
              <a:rPr sz="2800" b="1" spc="-5" dirty="0">
                <a:solidFill>
                  <a:srgbClr val="2F2F2F"/>
                </a:solidFill>
                <a:latin typeface="Calibri"/>
                <a:cs typeface="Calibri"/>
              </a:rPr>
              <a:t>with other</a:t>
            </a:r>
            <a:r>
              <a:rPr sz="2800" b="1" spc="135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2F2F2F"/>
                </a:solidFill>
                <a:latin typeface="Calibri"/>
                <a:cs typeface="Calibri"/>
              </a:rPr>
              <a:t>courses.</a:t>
            </a:r>
            <a:endParaRPr sz="2800">
              <a:latin typeface="Calibri"/>
              <a:cs typeface="Calibri"/>
            </a:endParaRPr>
          </a:p>
          <a:p>
            <a:pPr marL="349250" indent="-336550">
              <a:lnSpc>
                <a:spcPct val="100000"/>
              </a:lnSpc>
              <a:spcBef>
                <a:spcPts val="810"/>
              </a:spcBef>
              <a:buClr>
                <a:srgbClr val="AC0000"/>
              </a:buClr>
              <a:buFont typeface="Arial"/>
              <a:buChar char="•"/>
              <a:tabLst>
                <a:tab pos="349250" algn="l"/>
                <a:tab pos="349885" algn="l"/>
              </a:tabLst>
            </a:pPr>
            <a:r>
              <a:rPr sz="2800" b="1" spc="-5" dirty="0">
                <a:solidFill>
                  <a:srgbClr val="2F2F2F"/>
                </a:solidFill>
                <a:latin typeface="Calibri"/>
                <a:cs typeface="Calibri"/>
              </a:rPr>
              <a:t>Electives </a:t>
            </a:r>
            <a:r>
              <a:rPr sz="2800" b="1" i="1" u="heavy" spc="-10" dirty="0">
                <a:solidFill>
                  <a:srgbClr val="2F2F2F"/>
                </a:solidFill>
                <a:latin typeface="Calibri"/>
                <a:cs typeface="Calibri"/>
              </a:rPr>
              <a:t>will </a:t>
            </a:r>
            <a:r>
              <a:rPr sz="2800" b="1" i="1" u="heavy" spc="-5" dirty="0">
                <a:solidFill>
                  <a:srgbClr val="2F2F2F"/>
                </a:solidFill>
                <a:latin typeface="Calibri"/>
                <a:cs typeface="Calibri"/>
              </a:rPr>
              <a:t>not</a:t>
            </a:r>
            <a:r>
              <a:rPr sz="2800" b="1" i="1" spc="-5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2F2F2F"/>
                </a:solidFill>
                <a:latin typeface="Calibri"/>
                <a:cs typeface="Calibri"/>
              </a:rPr>
              <a:t>be </a:t>
            </a:r>
            <a:r>
              <a:rPr sz="2800" b="1" spc="-10" dirty="0">
                <a:solidFill>
                  <a:srgbClr val="2F2F2F"/>
                </a:solidFill>
                <a:latin typeface="Calibri"/>
                <a:cs typeface="Calibri"/>
              </a:rPr>
              <a:t>changed </a:t>
            </a:r>
            <a:r>
              <a:rPr sz="2800" b="1" spc="-5" dirty="0">
                <a:solidFill>
                  <a:srgbClr val="2F2F2F"/>
                </a:solidFill>
                <a:latin typeface="Calibri"/>
                <a:cs typeface="Calibri"/>
              </a:rPr>
              <a:t>during the school</a:t>
            </a:r>
            <a:r>
              <a:rPr sz="2800" b="1" spc="125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2F2F2F"/>
                </a:solidFill>
                <a:latin typeface="Calibri"/>
                <a:cs typeface="Calibri"/>
              </a:rPr>
              <a:t>year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36648" y="5449823"/>
            <a:ext cx="3265932" cy="701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91867" y="5358384"/>
            <a:ext cx="3502152" cy="9799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09800" y="5510784"/>
            <a:ext cx="3124200" cy="5593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09800" y="5510784"/>
            <a:ext cx="3124200" cy="559435"/>
          </a:xfrm>
          <a:prstGeom prst="rect">
            <a:avLst/>
          </a:prstGeom>
          <a:ln w="15240">
            <a:solidFill>
              <a:srgbClr val="AC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3815"/>
              </a:lnSpc>
            </a:pPr>
            <a:r>
              <a:rPr sz="3200" b="1" spc="-5" dirty="0">
                <a:solidFill>
                  <a:srgbClr val="820000"/>
                </a:solidFill>
                <a:latin typeface="Calibri"/>
                <a:cs typeface="Calibri"/>
              </a:rPr>
              <a:t>CHOOSE</a:t>
            </a:r>
            <a:r>
              <a:rPr sz="3200" b="1" spc="-25" dirty="0">
                <a:solidFill>
                  <a:srgbClr val="820000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820000"/>
                </a:solidFill>
                <a:latin typeface="Calibri"/>
                <a:cs typeface="Calibri"/>
              </a:rPr>
              <a:t>WISELY!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81A94A-DB1A-448D-BE92-FDFC98C2A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2580" y="15067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0298" y="853262"/>
            <a:ext cx="73228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STAAR</a:t>
            </a:r>
            <a:r>
              <a:rPr sz="5400" spc="-50" dirty="0"/>
              <a:t> </a:t>
            </a:r>
            <a:r>
              <a:rPr sz="5400" spc="-5" dirty="0"/>
              <a:t>ENRICHMENT</a:t>
            </a:r>
            <a:endParaRPr sz="5400"/>
          </a:p>
        </p:txBody>
      </p:sp>
      <p:sp>
        <p:nvSpPr>
          <p:cNvPr id="4" name="object 4"/>
          <p:cNvSpPr txBox="1"/>
          <p:nvPr/>
        </p:nvSpPr>
        <p:spPr>
          <a:xfrm>
            <a:off x="840739" y="2897504"/>
            <a:ext cx="7506970" cy="144081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344805" marR="5080" indent="-332105">
              <a:lnSpc>
                <a:spcPts val="3650"/>
              </a:lnSpc>
              <a:spcBef>
                <a:spcPts val="384"/>
              </a:spcBef>
              <a:buChar char="•"/>
              <a:tabLst>
                <a:tab pos="344805" algn="l"/>
                <a:tab pos="345440" algn="l"/>
              </a:tabLst>
            </a:pPr>
            <a:r>
              <a:rPr sz="3200" dirty="0">
                <a:solidFill>
                  <a:srgbClr val="454545"/>
                </a:solidFill>
                <a:latin typeface="Times New Roman"/>
                <a:cs typeface="Times New Roman"/>
              </a:rPr>
              <a:t>Students will be </a:t>
            </a:r>
            <a:r>
              <a:rPr sz="3200" b="1" u="heavy" dirty="0">
                <a:solidFill>
                  <a:srgbClr val="454545"/>
                </a:solidFill>
                <a:latin typeface="Times New Roman"/>
                <a:cs typeface="Times New Roman"/>
              </a:rPr>
              <a:t>required</a:t>
            </a:r>
            <a:r>
              <a:rPr sz="3200" b="1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454545"/>
                </a:solidFill>
                <a:latin typeface="Times New Roman"/>
                <a:cs typeface="Times New Roman"/>
              </a:rPr>
              <a:t>to take a</a:t>
            </a:r>
            <a:r>
              <a:rPr sz="3200" spc="-95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454545"/>
                </a:solidFill>
                <a:latin typeface="Times New Roman"/>
                <a:cs typeface="Times New Roman"/>
              </a:rPr>
              <a:t>STAAR  Enrichment Course if not successful on </a:t>
            </a:r>
            <a:r>
              <a:rPr sz="3200" spc="-5" dirty="0">
                <a:solidFill>
                  <a:srgbClr val="454545"/>
                </a:solidFill>
                <a:latin typeface="Times New Roman"/>
                <a:cs typeface="Times New Roman"/>
              </a:rPr>
              <a:t>the  </a:t>
            </a:r>
            <a:r>
              <a:rPr sz="3200" dirty="0">
                <a:solidFill>
                  <a:srgbClr val="454545"/>
                </a:solidFill>
                <a:latin typeface="Times New Roman"/>
                <a:cs typeface="Times New Roman"/>
              </a:rPr>
              <a:t>STAAR test. </a:t>
            </a:r>
            <a:r>
              <a:rPr sz="3200" b="1" dirty="0">
                <a:solidFill>
                  <a:srgbClr val="AC0000"/>
                </a:solidFill>
                <a:latin typeface="Times New Roman"/>
                <a:cs typeface="Times New Roman"/>
              </a:rPr>
              <a:t>NOT</a:t>
            </a:r>
            <a:r>
              <a:rPr sz="3200" b="1" spc="-35" dirty="0">
                <a:solidFill>
                  <a:srgbClr val="AC00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AC0000"/>
                </a:solidFill>
                <a:latin typeface="Times New Roman"/>
                <a:cs typeface="Times New Roman"/>
              </a:rPr>
              <a:t>OPTIONAL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8AC3DB-FA65-4202-A6E7-24187714A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20427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0920" y="477735"/>
            <a:ext cx="1600200" cy="14020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1429" y="4426457"/>
            <a:ext cx="1798320" cy="1338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18715" y="4092804"/>
            <a:ext cx="1158239" cy="17952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4428" y="3526535"/>
            <a:ext cx="1217676" cy="18166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20000" y="381000"/>
            <a:ext cx="1171955" cy="15712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67328" y="1752600"/>
            <a:ext cx="972312" cy="18150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997835" y="657809"/>
            <a:ext cx="40290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ATHLETICS</a:t>
            </a:r>
            <a:endParaRPr sz="5400"/>
          </a:p>
        </p:txBody>
      </p:sp>
      <p:sp>
        <p:nvSpPr>
          <p:cNvPr id="10" name="object 10"/>
          <p:cNvSpPr txBox="1"/>
          <p:nvPr/>
        </p:nvSpPr>
        <p:spPr>
          <a:xfrm>
            <a:off x="610920" y="2125472"/>
            <a:ext cx="2342515" cy="2038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240"/>
              </a:lnSpc>
              <a:spcBef>
                <a:spcPts val="95"/>
              </a:spcBef>
            </a:pPr>
            <a:r>
              <a:rPr sz="2800" b="1" i="1" u="heavy" spc="-10" dirty="0">
                <a:solidFill>
                  <a:srgbClr val="454545"/>
                </a:solidFill>
                <a:latin typeface="Times New Roman"/>
                <a:cs typeface="Times New Roman"/>
              </a:rPr>
              <a:t>FALL</a:t>
            </a:r>
            <a:r>
              <a:rPr sz="2800" b="1" i="1" u="heavy" spc="-4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800" b="1" i="1" u="heavy" spc="-10" dirty="0">
                <a:solidFill>
                  <a:srgbClr val="454545"/>
                </a:solidFill>
                <a:latin typeface="Times New Roman"/>
                <a:cs typeface="Times New Roman"/>
              </a:rPr>
              <a:t>SPORTS</a:t>
            </a:r>
            <a:endParaRPr sz="2800">
              <a:latin typeface="Times New Roman"/>
              <a:cs typeface="Times New Roman"/>
            </a:endParaRPr>
          </a:p>
          <a:p>
            <a:pPr marL="137160" indent="-124460">
              <a:lnSpc>
                <a:spcPts val="3125"/>
              </a:lnSpc>
              <a:buClr>
                <a:srgbClr val="FFFFFF"/>
              </a:buClr>
              <a:buSzPct val="96428"/>
              <a:buChar char="•"/>
              <a:tabLst>
                <a:tab pos="137795" algn="l"/>
              </a:tabLst>
            </a:pP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Volleyball</a:t>
            </a:r>
            <a:endParaRPr sz="2800">
              <a:latin typeface="Times New Roman"/>
              <a:cs typeface="Times New Roman"/>
            </a:endParaRPr>
          </a:p>
          <a:p>
            <a:pPr marL="137160" indent="-124460">
              <a:lnSpc>
                <a:spcPts val="3125"/>
              </a:lnSpc>
              <a:buClr>
                <a:srgbClr val="FFFFFF"/>
              </a:buClr>
              <a:buSzPct val="96428"/>
              <a:buChar char="•"/>
              <a:tabLst>
                <a:tab pos="137795" algn="l"/>
              </a:tabLst>
            </a:pP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Football</a:t>
            </a:r>
            <a:endParaRPr sz="2800">
              <a:latin typeface="Times New Roman"/>
              <a:cs typeface="Times New Roman"/>
            </a:endParaRPr>
          </a:p>
          <a:p>
            <a:pPr marL="137160" indent="-124460">
              <a:lnSpc>
                <a:spcPts val="3120"/>
              </a:lnSpc>
              <a:buClr>
                <a:srgbClr val="FFFFFF"/>
              </a:buClr>
              <a:buSzPct val="96428"/>
              <a:buChar char="•"/>
              <a:tabLst>
                <a:tab pos="137795" algn="l"/>
              </a:tabLst>
            </a:pP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Cross</a:t>
            </a:r>
            <a:r>
              <a:rPr sz="2800" spc="-25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Country</a:t>
            </a:r>
            <a:endParaRPr sz="2800">
              <a:latin typeface="Times New Roman"/>
              <a:cs typeface="Times New Roman"/>
            </a:endParaRPr>
          </a:p>
          <a:p>
            <a:pPr marL="137160" indent="-124460">
              <a:lnSpc>
                <a:spcPts val="3240"/>
              </a:lnSpc>
              <a:buClr>
                <a:srgbClr val="FFFFFF"/>
              </a:buClr>
              <a:buSzPct val="96428"/>
              <a:buChar char="•"/>
              <a:tabLst>
                <a:tab pos="137795" algn="l"/>
              </a:tabLst>
            </a:pPr>
            <a:r>
              <a:rPr sz="2800" spc="-5" dirty="0">
                <a:solidFill>
                  <a:srgbClr val="454545"/>
                </a:solidFill>
                <a:latin typeface="Times New Roman"/>
                <a:cs typeface="Times New Roman"/>
              </a:rPr>
              <a:t>Basketball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61228" y="2229104"/>
            <a:ext cx="2740025" cy="2073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275"/>
              </a:lnSpc>
              <a:spcBef>
                <a:spcPts val="95"/>
              </a:spcBef>
            </a:pPr>
            <a:r>
              <a:rPr sz="2800" b="1" i="1" u="heavy" spc="-5" dirty="0">
                <a:solidFill>
                  <a:srgbClr val="454545"/>
                </a:solidFill>
                <a:latin typeface="Times New Roman"/>
                <a:cs typeface="Times New Roman"/>
              </a:rPr>
              <a:t>SPRING</a:t>
            </a:r>
            <a:r>
              <a:rPr sz="2800" b="1" i="1" u="heavy" spc="-35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800" b="1" i="1" u="heavy" spc="-10" dirty="0">
                <a:solidFill>
                  <a:srgbClr val="454545"/>
                </a:solidFill>
                <a:latin typeface="Times New Roman"/>
                <a:cs typeface="Times New Roman"/>
              </a:rPr>
              <a:t>SPORTS</a:t>
            </a:r>
            <a:endParaRPr sz="2800">
              <a:latin typeface="Times New Roman"/>
              <a:cs typeface="Times New Roman"/>
            </a:endParaRPr>
          </a:p>
          <a:p>
            <a:pPr marL="137160" indent="-124460">
              <a:lnSpc>
                <a:spcPts val="3190"/>
              </a:lnSpc>
              <a:buClr>
                <a:srgbClr val="FFFFFF"/>
              </a:buClr>
              <a:buSzPct val="96428"/>
              <a:buFont typeface="Times New Roman"/>
              <a:buChar char="•"/>
              <a:tabLst>
                <a:tab pos="137795" algn="l"/>
              </a:tabLst>
            </a:pPr>
            <a:r>
              <a:rPr sz="2800" b="1" spc="-10" dirty="0">
                <a:solidFill>
                  <a:srgbClr val="454545"/>
                </a:solidFill>
                <a:latin typeface="Times New Roman"/>
                <a:cs typeface="Times New Roman"/>
              </a:rPr>
              <a:t>Track</a:t>
            </a:r>
            <a:endParaRPr sz="2800">
              <a:latin typeface="Times New Roman"/>
              <a:cs typeface="Times New Roman"/>
            </a:endParaRPr>
          </a:p>
          <a:p>
            <a:pPr marL="137160" indent="-124460">
              <a:lnSpc>
                <a:spcPts val="3195"/>
              </a:lnSpc>
              <a:buClr>
                <a:srgbClr val="FFFFFF"/>
              </a:buClr>
              <a:buSzPct val="96428"/>
              <a:buFont typeface="Times New Roman"/>
              <a:buChar char="•"/>
              <a:tabLst>
                <a:tab pos="137795" algn="l"/>
              </a:tabLst>
            </a:pPr>
            <a:r>
              <a:rPr sz="2800" b="1" spc="-5" dirty="0">
                <a:solidFill>
                  <a:srgbClr val="454545"/>
                </a:solidFill>
                <a:latin typeface="Times New Roman"/>
                <a:cs typeface="Times New Roman"/>
              </a:rPr>
              <a:t>Soccer</a:t>
            </a:r>
            <a:endParaRPr sz="2800">
              <a:latin typeface="Times New Roman"/>
              <a:cs typeface="Times New Roman"/>
            </a:endParaRPr>
          </a:p>
          <a:p>
            <a:pPr marL="137160" indent="-124460">
              <a:lnSpc>
                <a:spcPts val="3195"/>
              </a:lnSpc>
              <a:buClr>
                <a:srgbClr val="FFFFFF"/>
              </a:buClr>
              <a:buSzPct val="96428"/>
              <a:buFont typeface="Times New Roman"/>
              <a:buChar char="•"/>
              <a:tabLst>
                <a:tab pos="137795" algn="l"/>
              </a:tabLst>
            </a:pPr>
            <a:r>
              <a:rPr sz="2800" b="1" spc="-5" dirty="0">
                <a:solidFill>
                  <a:srgbClr val="454545"/>
                </a:solidFill>
                <a:latin typeface="Times New Roman"/>
                <a:cs typeface="Times New Roman"/>
              </a:rPr>
              <a:t>Tennis</a:t>
            </a:r>
            <a:endParaRPr sz="2800">
              <a:latin typeface="Times New Roman"/>
              <a:cs typeface="Times New Roman"/>
            </a:endParaRPr>
          </a:p>
          <a:p>
            <a:pPr marL="137160" indent="-124460">
              <a:lnSpc>
                <a:spcPts val="3275"/>
              </a:lnSpc>
              <a:buClr>
                <a:srgbClr val="FFFFFF"/>
              </a:buClr>
              <a:buSzPct val="96428"/>
              <a:buFont typeface="Times New Roman"/>
              <a:buChar char="•"/>
              <a:tabLst>
                <a:tab pos="137795" algn="l"/>
              </a:tabLst>
            </a:pPr>
            <a:r>
              <a:rPr sz="2800" b="1" spc="-5" dirty="0">
                <a:solidFill>
                  <a:srgbClr val="454545"/>
                </a:solidFill>
                <a:latin typeface="Times New Roman"/>
                <a:cs typeface="Times New Roman"/>
              </a:rPr>
              <a:t>Golf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94886" y="4902834"/>
            <a:ext cx="3773804" cy="1086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10"/>
              </a:lnSpc>
              <a:spcBef>
                <a:spcPts val="100"/>
              </a:spcBef>
            </a:pPr>
            <a:r>
              <a:rPr sz="2400" b="1" spc="-5" dirty="0">
                <a:solidFill>
                  <a:srgbClr val="AC0000"/>
                </a:solidFill>
                <a:latin typeface="Times New Roman"/>
                <a:cs typeface="Times New Roman"/>
              </a:rPr>
              <a:t>A Physical is</a:t>
            </a:r>
            <a:r>
              <a:rPr sz="2400" b="1" spc="-10" dirty="0">
                <a:solidFill>
                  <a:srgbClr val="AC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AC0000"/>
                </a:solidFill>
                <a:latin typeface="Times New Roman"/>
                <a:cs typeface="Times New Roman"/>
              </a:rPr>
              <a:t>required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ts val="2735"/>
              </a:lnSpc>
            </a:pPr>
            <a:r>
              <a:rPr sz="2400" b="1" dirty="0">
                <a:solidFill>
                  <a:srgbClr val="AC0000"/>
                </a:solidFill>
                <a:latin typeface="Times New Roman"/>
                <a:cs typeface="Times New Roman"/>
              </a:rPr>
              <a:t>to participate </a:t>
            </a:r>
            <a:r>
              <a:rPr sz="2400" b="1" spc="-5" dirty="0">
                <a:solidFill>
                  <a:srgbClr val="AC0000"/>
                </a:solidFill>
                <a:latin typeface="Times New Roman"/>
                <a:cs typeface="Times New Roman"/>
              </a:rPr>
              <a:t>in</a:t>
            </a:r>
            <a:r>
              <a:rPr sz="2400" b="1" spc="-50" dirty="0">
                <a:solidFill>
                  <a:srgbClr val="AC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AC0000"/>
                </a:solidFill>
                <a:latin typeface="Times New Roman"/>
                <a:cs typeface="Times New Roman"/>
              </a:rPr>
              <a:t>Athletics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ts val="2810"/>
              </a:lnSpc>
            </a:pPr>
            <a:r>
              <a:rPr sz="2400" b="1" dirty="0">
                <a:solidFill>
                  <a:srgbClr val="AC0000"/>
                </a:solidFill>
                <a:latin typeface="Times New Roman"/>
                <a:cs typeface="Times New Roman"/>
              </a:rPr>
              <a:t>Athletics is a full year</a:t>
            </a:r>
            <a:r>
              <a:rPr sz="2400" b="1" spc="-140" dirty="0">
                <a:solidFill>
                  <a:srgbClr val="AC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AC0000"/>
                </a:solidFill>
                <a:latin typeface="Times New Roman"/>
                <a:cs typeface="Times New Roman"/>
              </a:rPr>
              <a:t>course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4A9A78-1007-4027-B248-4E613E5F0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1700" y="15158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4800" y="1444336"/>
            <a:ext cx="8763000" cy="32701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2780"/>
              </a:lnSpc>
              <a:spcBef>
                <a:spcPts val="100"/>
              </a:spcBef>
            </a:pPr>
            <a:r>
              <a:rPr sz="2400" b="1" u="heavy" spc="-5" dirty="0">
                <a:solidFill>
                  <a:srgbClr val="454545"/>
                </a:solidFill>
                <a:latin typeface="Arial"/>
                <a:cs typeface="Arial"/>
              </a:rPr>
              <a:t>GIRLS ATHLETIC</a:t>
            </a:r>
            <a:r>
              <a:rPr sz="2400" b="1" u="heavy" spc="-20" dirty="0">
                <a:solidFill>
                  <a:srgbClr val="454545"/>
                </a:solidFill>
                <a:latin typeface="Arial"/>
                <a:cs typeface="Arial"/>
              </a:rPr>
              <a:t> </a:t>
            </a:r>
            <a:r>
              <a:rPr sz="2400" b="1" u="heavy" spc="-5" dirty="0">
                <a:solidFill>
                  <a:srgbClr val="454545"/>
                </a:solidFill>
                <a:latin typeface="Arial"/>
                <a:cs typeface="Arial"/>
              </a:rPr>
              <a:t>CLASS</a:t>
            </a:r>
            <a:endParaRPr lang="en-US" sz="2400" dirty="0">
              <a:latin typeface="Arial"/>
              <a:cs typeface="Arial"/>
            </a:endParaRPr>
          </a:p>
          <a:p>
            <a:pPr marL="12700">
              <a:lnSpc>
                <a:spcPts val="2780"/>
              </a:lnSpc>
              <a:spcBef>
                <a:spcPts val="100"/>
              </a:spcBef>
            </a:pPr>
            <a:endParaRPr lang="en-US" sz="2400" b="1" u="heavy" dirty="0">
              <a:solidFill>
                <a:srgbClr val="454545"/>
              </a:solidFill>
              <a:latin typeface="Arial"/>
              <a:cs typeface="Arial"/>
            </a:endParaRPr>
          </a:p>
          <a:p>
            <a:pPr marL="12700" algn="ctr">
              <a:lnSpc>
                <a:spcPts val="2780"/>
              </a:lnSpc>
              <a:spcBef>
                <a:spcPts val="100"/>
              </a:spcBef>
            </a:pPr>
            <a:r>
              <a:rPr sz="2400" b="1" u="heavy" dirty="0">
                <a:solidFill>
                  <a:srgbClr val="454545"/>
                </a:solidFill>
                <a:latin typeface="Arial"/>
                <a:cs typeface="Arial"/>
              </a:rPr>
              <a:t>BOYS </a:t>
            </a:r>
            <a:r>
              <a:rPr sz="2400" b="1" u="heavy" spc="-5" dirty="0">
                <a:solidFill>
                  <a:srgbClr val="454545"/>
                </a:solidFill>
                <a:latin typeface="Arial"/>
                <a:cs typeface="Arial"/>
              </a:rPr>
              <a:t>ATHLETIC</a:t>
            </a:r>
            <a:r>
              <a:rPr sz="2400" b="1" u="heavy" spc="-65" dirty="0">
                <a:solidFill>
                  <a:srgbClr val="454545"/>
                </a:solidFill>
                <a:latin typeface="Arial"/>
                <a:cs typeface="Arial"/>
              </a:rPr>
              <a:t> </a:t>
            </a:r>
            <a:r>
              <a:rPr sz="2400" b="1" u="heavy" spc="-5" dirty="0">
                <a:solidFill>
                  <a:srgbClr val="454545"/>
                </a:solidFill>
                <a:latin typeface="Arial"/>
                <a:cs typeface="Arial"/>
              </a:rPr>
              <a:t>CLASS</a:t>
            </a:r>
            <a:endParaRPr sz="2400" dirty="0">
              <a:latin typeface="Arial"/>
              <a:cs typeface="Arial"/>
            </a:endParaRPr>
          </a:p>
          <a:p>
            <a:pPr marL="771525" lvl="1" algn="ctr">
              <a:lnSpc>
                <a:spcPts val="2780"/>
              </a:lnSpc>
              <a:buClr>
                <a:srgbClr val="FF0000"/>
              </a:buClr>
              <a:buSzPct val="64583"/>
              <a:tabLst>
                <a:tab pos="932815" algn="l"/>
              </a:tabLst>
            </a:pPr>
            <a:r>
              <a:rPr sz="2400" spc="-5" dirty="0">
                <a:solidFill>
                  <a:srgbClr val="454545"/>
                </a:solidFill>
                <a:latin typeface="Arial"/>
                <a:cs typeface="Arial"/>
              </a:rPr>
              <a:t>Football</a:t>
            </a:r>
            <a:r>
              <a:rPr sz="2400" spc="10" dirty="0">
                <a:solidFill>
                  <a:srgbClr val="454545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454545"/>
                </a:solidFill>
                <a:latin typeface="Arial"/>
                <a:cs typeface="Arial"/>
              </a:rPr>
              <a:t>ONLY</a:t>
            </a:r>
            <a:r>
              <a:rPr lang="en-US" sz="2400" spc="-5" dirty="0">
                <a:solidFill>
                  <a:srgbClr val="454545"/>
                </a:solidFill>
                <a:latin typeface="Arial"/>
                <a:cs typeface="Arial"/>
              </a:rPr>
              <a:t> in the Fall</a:t>
            </a:r>
            <a:endParaRPr lang="en-US" sz="2400" dirty="0">
              <a:latin typeface="Arial"/>
              <a:cs typeface="Arial"/>
            </a:endParaRPr>
          </a:p>
          <a:p>
            <a:pPr marL="771525" lvl="1">
              <a:lnSpc>
                <a:spcPts val="2780"/>
              </a:lnSpc>
              <a:buClr>
                <a:srgbClr val="FF0000"/>
              </a:buClr>
              <a:buSzPct val="64583"/>
              <a:tabLst>
                <a:tab pos="932815" algn="l"/>
              </a:tabLst>
            </a:pPr>
            <a:endParaRPr lang="en-US" sz="2400" spc="-5" dirty="0">
              <a:solidFill>
                <a:srgbClr val="454545"/>
              </a:solidFill>
              <a:latin typeface="Arial"/>
              <a:cs typeface="Arial"/>
            </a:endParaRPr>
          </a:p>
          <a:p>
            <a:pPr marL="771525" lvl="1">
              <a:lnSpc>
                <a:spcPts val="2780"/>
              </a:lnSpc>
              <a:buClr>
                <a:srgbClr val="FF0000"/>
              </a:buClr>
              <a:buSzPct val="64583"/>
              <a:tabLst>
                <a:tab pos="932815" algn="l"/>
              </a:tabLst>
            </a:pPr>
            <a:endParaRPr lang="en-US" sz="2400" spc="-5" dirty="0">
              <a:solidFill>
                <a:srgbClr val="454545"/>
              </a:solidFill>
              <a:latin typeface="Arial"/>
              <a:cs typeface="Arial"/>
            </a:endParaRPr>
          </a:p>
          <a:p>
            <a:pPr marL="771525" lvl="1">
              <a:lnSpc>
                <a:spcPts val="2780"/>
              </a:lnSpc>
              <a:buClr>
                <a:srgbClr val="FF0000"/>
              </a:buClr>
              <a:buSzPct val="64583"/>
              <a:tabLst>
                <a:tab pos="932815" algn="l"/>
              </a:tabLst>
            </a:pPr>
            <a:endParaRPr lang="en-US" sz="2400" spc="-5" dirty="0">
              <a:solidFill>
                <a:srgbClr val="454545"/>
              </a:solidFill>
              <a:latin typeface="Arial"/>
              <a:cs typeface="Arial"/>
            </a:endParaRPr>
          </a:p>
          <a:p>
            <a:pPr marL="771525" lvl="1">
              <a:lnSpc>
                <a:spcPts val="2780"/>
              </a:lnSpc>
              <a:buClr>
                <a:srgbClr val="FF0000"/>
              </a:buClr>
              <a:buSzPct val="64583"/>
              <a:tabLst>
                <a:tab pos="932815" algn="l"/>
              </a:tabLst>
            </a:pPr>
            <a:r>
              <a:rPr lang="en-US" sz="2400" spc="-5" dirty="0">
                <a:solidFill>
                  <a:srgbClr val="454545"/>
                </a:solidFill>
                <a:latin typeface="Arial"/>
                <a:cs typeface="Arial"/>
              </a:rPr>
              <a:t>Cross Country meets in the morning &amp; don’t need to be in Athletics but WILL need a physical on file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54723" y="4958797"/>
            <a:ext cx="6012180" cy="1036319"/>
          </a:xfrm>
          <a:prstGeom prst="rect">
            <a:avLst/>
          </a:prstGeom>
          <a:solidFill>
            <a:srgbClr val="FFFFFF"/>
          </a:solidFill>
          <a:ln w="25907">
            <a:solidFill>
              <a:srgbClr val="AC0000"/>
            </a:solidFill>
          </a:ln>
        </p:spPr>
        <p:txBody>
          <a:bodyPr vert="horz" wrap="square" lIns="0" tIns="66040" rIns="0" bIns="0" rtlCol="0">
            <a:spAutoFit/>
          </a:bodyPr>
          <a:lstStyle/>
          <a:p>
            <a:pPr marL="873760" marR="871855" indent="345440">
              <a:lnSpc>
                <a:spcPct val="100000"/>
              </a:lnSpc>
              <a:spcBef>
                <a:spcPts val="520"/>
              </a:spcBef>
            </a:pPr>
            <a:r>
              <a:rPr sz="2000" b="1" dirty="0">
                <a:solidFill>
                  <a:srgbClr val="AC0000"/>
                </a:solidFill>
                <a:latin typeface="Calibri"/>
                <a:cs typeface="Calibri"/>
              </a:rPr>
              <a:t>All other sports practice before or  after school and do not </a:t>
            </a:r>
            <a:r>
              <a:rPr sz="2000" b="1" spc="-5" dirty="0">
                <a:solidFill>
                  <a:srgbClr val="AC0000"/>
                </a:solidFill>
                <a:latin typeface="Calibri"/>
                <a:cs typeface="Calibri"/>
              </a:rPr>
              <a:t>require</a:t>
            </a:r>
            <a:r>
              <a:rPr sz="2000" b="1" spc="-75" dirty="0">
                <a:solidFill>
                  <a:srgbClr val="AC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AC0000"/>
                </a:solidFill>
                <a:latin typeface="Calibri"/>
                <a:cs typeface="Calibri"/>
              </a:rPr>
              <a:t>students</a:t>
            </a:r>
            <a:endParaRPr sz="2000" dirty="0">
              <a:latin typeface="Calibri"/>
              <a:cs typeface="Calibri"/>
            </a:endParaRPr>
          </a:p>
          <a:p>
            <a:pPr marL="1360170">
              <a:lnSpc>
                <a:spcPct val="100000"/>
              </a:lnSpc>
            </a:pPr>
            <a:r>
              <a:rPr sz="2000" b="1" dirty="0">
                <a:solidFill>
                  <a:srgbClr val="AC0000"/>
                </a:solidFill>
                <a:latin typeface="Calibri"/>
                <a:cs typeface="Calibri"/>
              </a:rPr>
              <a:t>being </a:t>
            </a:r>
            <a:r>
              <a:rPr sz="2000" b="1" spc="-5" dirty="0">
                <a:solidFill>
                  <a:srgbClr val="AC0000"/>
                </a:solidFill>
                <a:latin typeface="Calibri"/>
                <a:cs typeface="Calibri"/>
              </a:rPr>
              <a:t>enrolled </a:t>
            </a:r>
            <a:r>
              <a:rPr sz="2000" b="1" dirty="0">
                <a:solidFill>
                  <a:srgbClr val="AC0000"/>
                </a:solidFill>
                <a:latin typeface="Calibri"/>
                <a:cs typeface="Calibri"/>
              </a:rPr>
              <a:t>in Athletics</a:t>
            </a:r>
            <a:r>
              <a:rPr sz="2000" b="1" spc="-75" dirty="0">
                <a:solidFill>
                  <a:srgbClr val="AC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AC0000"/>
                </a:solidFill>
                <a:latin typeface="Calibri"/>
                <a:cs typeface="Calibri"/>
              </a:rPr>
              <a:t>Class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0594" y="2480689"/>
            <a:ext cx="882395" cy="16459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81063" y="1600200"/>
            <a:ext cx="1630679" cy="12131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56170" y="4409642"/>
            <a:ext cx="1050036" cy="16291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42110" y="427841"/>
            <a:ext cx="5814060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ATHLETICS</a:t>
            </a:r>
            <a:r>
              <a:rPr spc="-70" dirty="0"/>
              <a:t> </a:t>
            </a:r>
            <a:r>
              <a:rPr spc="-5" dirty="0"/>
              <a:t>CLASS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6D4554-216A-4A28-86A8-4CAE2A04C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1298" y="249681"/>
            <a:ext cx="40417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0" spc="-5" dirty="0">
                <a:solidFill>
                  <a:srgbClr val="252525"/>
                </a:solidFill>
                <a:latin typeface="Impact"/>
                <a:cs typeface="Impact"/>
              </a:rPr>
              <a:t>Off-Campus</a:t>
            </a:r>
            <a:r>
              <a:rPr sz="5400" b="0" spc="-65" dirty="0">
                <a:solidFill>
                  <a:srgbClr val="252525"/>
                </a:solidFill>
                <a:latin typeface="Impact"/>
                <a:cs typeface="Impact"/>
              </a:rPr>
              <a:t> </a:t>
            </a:r>
            <a:r>
              <a:rPr sz="5400" b="0" dirty="0">
                <a:solidFill>
                  <a:srgbClr val="252525"/>
                </a:solidFill>
                <a:latin typeface="Impact"/>
                <a:cs typeface="Impact"/>
              </a:rPr>
              <a:t>PE</a:t>
            </a:r>
            <a:endParaRPr sz="54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580" y="6185750"/>
            <a:ext cx="4997450" cy="0"/>
          </a:xfrm>
          <a:custGeom>
            <a:avLst/>
            <a:gdLst/>
            <a:ahLst/>
            <a:cxnLst/>
            <a:rect l="l" t="t" r="r" b="b"/>
            <a:pathLst>
              <a:path w="4997450">
                <a:moveTo>
                  <a:pt x="0" y="0"/>
                </a:moveTo>
                <a:lnTo>
                  <a:pt x="4997196" y="0"/>
                </a:lnTo>
              </a:path>
            </a:pathLst>
          </a:custGeom>
          <a:ln w="16764">
            <a:solidFill>
              <a:srgbClr val="D26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1906" y="974216"/>
            <a:ext cx="7754620" cy="5591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146050" indent="-286385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  <a:tab pos="299720" algn="l"/>
                <a:tab pos="2545715" algn="l"/>
                <a:tab pos="7207250" algn="l"/>
              </a:tabLst>
            </a:pP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purpose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the Off-Campus </a:t>
            </a:r>
            <a:r>
              <a:rPr sz="1800" spc="-10" dirty="0">
                <a:latin typeface="Arial"/>
                <a:cs typeface="Arial"/>
              </a:rPr>
              <a:t>Physical </a:t>
            </a:r>
            <a:r>
              <a:rPr sz="1800" spc="-5" dirty="0">
                <a:latin typeface="Arial"/>
                <a:cs typeface="Arial"/>
              </a:rPr>
              <a:t>Education Program is </a:t>
            </a:r>
            <a:r>
              <a:rPr sz="1800" dirty="0">
                <a:latin typeface="Arial"/>
                <a:cs typeface="Arial"/>
              </a:rPr>
              <a:t>to  </a:t>
            </a:r>
            <a:r>
              <a:rPr sz="1800" spc="-5" dirty="0">
                <a:latin typeface="Arial"/>
                <a:cs typeface="Arial"/>
              </a:rPr>
              <a:t>accommodate students </a:t>
            </a:r>
            <a:r>
              <a:rPr sz="1800" spc="-15" dirty="0">
                <a:latin typeface="Arial"/>
                <a:cs typeface="Arial"/>
              </a:rPr>
              <a:t>who </a:t>
            </a:r>
            <a:r>
              <a:rPr sz="1800" spc="-5" dirty="0">
                <a:latin typeface="Arial"/>
                <a:cs typeface="Arial"/>
              </a:rPr>
              <a:t>are making a serious </a:t>
            </a:r>
            <a:r>
              <a:rPr sz="1800" dirty="0">
                <a:latin typeface="Arial"/>
                <a:cs typeface="Arial"/>
              </a:rPr>
              <a:t>effort to </a:t>
            </a:r>
            <a:r>
              <a:rPr sz="1800" spc="-5" dirty="0">
                <a:latin typeface="Arial"/>
                <a:cs typeface="Arial"/>
              </a:rPr>
              <a:t>develop high-  level skills </a:t>
            </a:r>
            <a:r>
              <a:rPr sz="1800" dirty="0">
                <a:latin typeface="Arial"/>
                <a:cs typeface="Arial"/>
              </a:rPr>
              <a:t>in a </a:t>
            </a:r>
            <a:r>
              <a:rPr sz="1800" spc="-5" dirty="0">
                <a:latin typeface="Arial"/>
                <a:cs typeface="Arial"/>
              </a:rPr>
              <a:t>specific activity that </a:t>
            </a:r>
            <a:r>
              <a:rPr sz="1800" spc="-10" dirty="0">
                <a:latin typeface="Arial"/>
                <a:cs typeface="Arial"/>
              </a:rPr>
              <a:t>exceeds </a:t>
            </a:r>
            <a:r>
              <a:rPr sz="1800" spc="-20" dirty="0">
                <a:latin typeface="Arial"/>
                <a:cs typeface="Arial"/>
              </a:rPr>
              <a:t>what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2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school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district	</a:t>
            </a:r>
            <a:r>
              <a:rPr sz="1800" spc="-10" dirty="0">
                <a:latin typeface="Arial"/>
                <a:cs typeface="Arial"/>
              </a:rPr>
              <a:t>can  </a:t>
            </a:r>
            <a:r>
              <a:rPr sz="1800" dirty="0">
                <a:latin typeface="Arial"/>
                <a:cs typeface="Arial"/>
              </a:rPr>
              <a:t>offer</a:t>
            </a:r>
            <a:r>
              <a:rPr sz="1800" spc="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through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general	</a:t>
            </a:r>
            <a:r>
              <a:rPr sz="1800" dirty="0">
                <a:latin typeface="Arial"/>
                <a:cs typeface="Arial"/>
              </a:rPr>
              <a:t>PE</a:t>
            </a:r>
            <a:r>
              <a:rPr sz="1800" spc="-5" dirty="0">
                <a:latin typeface="Arial"/>
                <a:cs typeface="Arial"/>
              </a:rPr>
              <a:t> programs.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Facility is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be in a partnership </a:t>
            </a:r>
            <a:r>
              <a:rPr sz="1800" spc="-15" dirty="0">
                <a:latin typeface="Arial"/>
                <a:cs typeface="Arial"/>
              </a:rPr>
              <a:t>with </a:t>
            </a:r>
            <a:r>
              <a:rPr sz="1800" spc="-5" dirty="0">
                <a:latin typeface="Arial"/>
                <a:cs typeface="Arial"/>
              </a:rPr>
              <a:t>Conroe</a:t>
            </a:r>
            <a:r>
              <a:rPr sz="1800" spc="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ISD.</a:t>
            </a: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850" dirty="0">
              <a:latin typeface="Times New Roman"/>
              <a:cs typeface="Times New Roman"/>
            </a:endParaRPr>
          </a:p>
          <a:p>
            <a:pPr marL="299085" marR="5080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Category 1- Participation includes a </a:t>
            </a:r>
            <a:r>
              <a:rPr sz="1800" b="1" spc="-5" dirty="0">
                <a:latin typeface="Arial"/>
                <a:cs typeface="Arial"/>
              </a:rPr>
              <a:t>minimum </a:t>
            </a:r>
            <a:r>
              <a:rPr sz="1800" b="1" dirty="0">
                <a:latin typeface="Arial"/>
                <a:cs typeface="Arial"/>
              </a:rPr>
              <a:t>of </a:t>
            </a:r>
            <a:r>
              <a:rPr sz="1800" b="1" spc="-5" dirty="0">
                <a:latin typeface="Arial"/>
                <a:cs typeface="Arial"/>
              </a:rPr>
              <a:t>15 </a:t>
            </a:r>
            <a:r>
              <a:rPr sz="1800" b="1" dirty="0">
                <a:latin typeface="Arial"/>
                <a:cs typeface="Arial"/>
              </a:rPr>
              <a:t>hours </a:t>
            </a:r>
            <a:r>
              <a:rPr sz="1800" b="1" spc="-5" dirty="0">
                <a:latin typeface="Arial"/>
                <a:cs typeface="Arial"/>
              </a:rPr>
              <a:t>per </a:t>
            </a:r>
            <a:r>
              <a:rPr sz="1800" b="1" dirty="0">
                <a:latin typeface="Arial"/>
                <a:cs typeface="Arial"/>
              </a:rPr>
              <a:t>week.  Student is </a:t>
            </a:r>
            <a:r>
              <a:rPr sz="1800" b="1" spc="-5" dirty="0">
                <a:latin typeface="Arial"/>
                <a:cs typeface="Arial"/>
              </a:rPr>
              <a:t>dismissed early </a:t>
            </a:r>
            <a:r>
              <a:rPr sz="1800" b="1" dirty="0">
                <a:latin typeface="Arial"/>
                <a:cs typeface="Arial"/>
              </a:rPr>
              <a:t>to participate in </a:t>
            </a:r>
            <a:r>
              <a:rPr sz="1800" b="1" spc="-5" dirty="0">
                <a:latin typeface="Arial"/>
                <a:cs typeface="Arial"/>
              </a:rPr>
              <a:t>Off-Campus </a:t>
            </a:r>
            <a:r>
              <a:rPr sz="1800" b="1" dirty="0">
                <a:latin typeface="Arial"/>
                <a:cs typeface="Arial"/>
              </a:rPr>
              <a:t>PE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program.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850" dirty="0">
              <a:latin typeface="Times New Roman"/>
              <a:cs typeface="Times New Roman"/>
            </a:endParaRPr>
          </a:p>
          <a:p>
            <a:pPr marL="299085" marR="107314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Category 2- Participation includes a minimum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b="1" spc="-5" dirty="0">
                <a:latin typeface="Arial"/>
                <a:cs typeface="Arial"/>
              </a:rPr>
              <a:t>5 </a:t>
            </a:r>
            <a:r>
              <a:rPr sz="1800" b="1" dirty="0">
                <a:latin typeface="Arial"/>
                <a:cs typeface="Arial"/>
              </a:rPr>
              <a:t>hours per week.  Student is </a:t>
            </a:r>
            <a:r>
              <a:rPr sz="1800" b="1" spc="-5" dirty="0">
                <a:latin typeface="Arial"/>
                <a:cs typeface="Arial"/>
              </a:rPr>
              <a:t>NOT dismissed early and </a:t>
            </a:r>
            <a:r>
              <a:rPr sz="1800" b="1" spc="0" dirty="0">
                <a:latin typeface="Arial"/>
                <a:cs typeface="Arial"/>
              </a:rPr>
              <a:t>will </a:t>
            </a:r>
            <a:r>
              <a:rPr sz="1800" b="1" spc="-10" dirty="0">
                <a:latin typeface="Arial"/>
                <a:cs typeface="Arial"/>
              </a:rPr>
              <a:t>receive </a:t>
            </a:r>
            <a:r>
              <a:rPr sz="1800" b="1" dirty="0">
                <a:latin typeface="Arial"/>
                <a:cs typeface="Arial"/>
              </a:rPr>
              <a:t>PE </a:t>
            </a:r>
            <a:r>
              <a:rPr sz="1800" b="1" spc="-5" dirty="0">
                <a:latin typeface="Arial"/>
                <a:cs typeface="Arial"/>
              </a:rPr>
              <a:t>credit </a:t>
            </a:r>
            <a:r>
              <a:rPr sz="1800" b="1" dirty="0">
                <a:latin typeface="Arial"/>
                <a:cs typeface="Arial"/>
              </a:rPr>
              <a:t>from Off-  </a:t>
            </a:r>
            <a:r>
              <a:rPr sz="1800" b="1" spc="-5" dirty="0">
                <a:latin typeface="Arial"/>
                <a:cs typeface="Arial"/>
              </a:rPr>
              <a:t>Campus program. </a:t>
            </a:r>
            <a:r>
              <a:rPr sz="1800" spc="-5" dirty="0">
                <a:latin typeface="Arial"/>
                <a:cs typeface="Arial"/>
              </a:rPr>
              <a:t>Student </a:t>
            </a:r>
            <a:r>
              <a:rPr sz="1800" spc="-15" dirty="0">
                <a:latin typeface="Arial"/>
                <a:cs typeface="Arial"/>
              </a:rPr>
              <a:t>will </a:t>
            </a:r>
            <a:r>
              <a:rPr sz="1800" spc="-5" dirty="0">
                <a:latin typeface="Arial"/>
                <a:cs typeface="Arial"/>
              </a:rPr>
              <a:t>not participate in </a:t>
            </a:r>
            <a:r>
              <a:rPr sz="1800" dirty="0">
                <a:latin typeface="Arial"/>
                <a:cs typeface="Arial"/>
              </a:rPr>
              <a:t>PE at </a:t>
            </a:r>
            <a:r>
              <a:rPr sz="1800" spc="-5" dirty="0">
                <a:latin typeface="Arial"/>
                <a:cs typeface="Arial"/>
              </a:rPr>
              <a:t>Irons rather have  another elective in </a:t>
            </a:r>
            <a:r>
              <a:rPr sz="1800" dirty="0">
                <a:latin typeface="Arial"/>
                <a:cs typeface="Arial"/>
              </a:rPr>
              <a:t>its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place.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850" dirty="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b="1" spc="-5" dirty="0">
                <a:latin typeface="Arial"/>
                <a:cs typeface="Arial"/>
              </a:rPr>
              <a:t>Deadline </a:t>
            </a:r>
            <a:r>
              <a:rPr sz="1800" b="1" dirty="0">
                <a:latin typeface="Arial"/>
                <a:cs typeface="Arial"/>
              </a:rPr>
              <a:t>for </a:t>
            </a:r>
            <a:r>
              <a:rPr sz="1800" b="1" spc="-5" dirty="0">
                <a:latin typeface="Arial"/>
                <a:cs typeface="Arial"/>
              </a:rPr>
              <a:t>enrollment </a:t>
            </a:r>
            <a:r>
              <a:rPr sz="1800" b="1" dirty="0">
                <a:latin typeface="Arial"/>
                <a:cs typeface="Arial"/>
              </a:rPr>
              <a:t>to Off </a:t>
            </a:r>
            <a:r>
              <a:rPr sz="1800" b="1" spc="-5" dirty="0">
                <a:latin typeface="Arial"/>
                <a:cs typeface="Arial"/>
              </a:rPr>
              <a:t>Campus </a:t>
            </a:r>
            <a:r>
              <a:rPr sz="1800" b="1" dirty="0">
                <a:latin typeface="Arial"/>
                <a:cs typeface="Arial"/>
              </a:rPr>
              <a:t>PE </a:t>
            </a:r>
            <a:r>
              <a:rPr sz="1800" b="1" spc="-5" dirty="0">
                <a:latin typeface="Arial"/>
                <a:cs typeface="Arial"/>
              </a:rPr>
              <a:t>Program </a:t>
            </a:r>
            <a:r>
              <a:rPr sz="1800" b="1" dirty="0">
                <a:latin typeface="Arial"/>
                <a:cs typeface="Arial"/>
              </a:rPr>
              <a:t>is </a:t>
            </a:r>
            <a:r>
              <a:rPr sz="1800" b="1" spc="-5" dirty="0">
                <a:latin typeface="Arial"/>
                <a:cs typeface="Arial"/>
              </a:rPr>
              <a:t>May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1</a:t>
            </a:r>
            <a:r>
              <a:rPr sz="1800" b="1" baseline="25462" dirty="0">
                <a:latin typeface="Arial"/>
                <a:cs typeface="Arial"/>
              </a:rPr>
              <a:t>st</a:t>
            </a:r>
            <a:r>
              <a:rPr sz="1800" b="1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850" dirty="0">
              <a:latin typeface="Times New Roman"/>
              <a:cs typeface="Times New Roman"/>
            </a:endParaRPr>
          </a:p>
          <a:p>
            <a:pPr marL="927100" marR="2736215" indent="-91440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Refer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10" dirty="0">
                <a:latin typeface="Arial"/>
                <a:cs typeface="Arial"/>
              </a:rPr>
              <a:t>following </a:t>
            </a:r>
            <a:r>
              <a:rPr sz="1800" spc="-5" dirty="0">
                <a:latin typeface="Arial"/>
                <a:cs typeface="Arial"/>
              </a:rPr>
              <a:t>link </a:t>
            </a:r>
            <a:r>
              <a:rPr sz="1800" dirty="0">
                <a:latin typeface="Arial"/>
                <a:cs typeface="Arial"/>
              </a:rPr>
              <a:t>for </a:t>
            </a:r>
            <a:r>
              <a:rPr sz="1800" spc="-5" dirty="0">
                <a:latin typeface="Arial"/>
                <a:cs typeface="Arial"/>
              </a:rPr>
              <a:t>more information </a:t>
            </a:r>
            <a:r>
              <a:rPr sz="1800" spc="-5" dirty="0">
                <a:solidFill>
                  <a:srgbClr val="D269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26900"/>
                </a:solidFill>
                <a:latin typeface="Arial"/>
                <a:cs typeface="Arial"/>
                <a:hlinkClick r:id="rId5"/>
              </a:rPr>
              <a:t>https://apps.conroeisd.net/physedoffsite/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269C62-E270-4D70-8F42-F3DE3A4D5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205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2315" y="2000757"/>
            <a:ext cx="7520305" cy="405701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256540" marR="301625" indent="-243840">
              <a:lnSpc>
                <a:spcPts val="3300"/>
              </a:lnSpc>
              <a:spcBef>
                <a:spcPts val="360"/>
              </a:spcBef>
              <a:buClr>
                <a:srgbClr val="AC0000"/>
              </a:buClr>
              <a:buFont typeface="Arial"/>
              <a:buChar char="•"/>
              <a:tabLst>
                <a:tab pos="256540" algn="l"/>
              </a:tabLst>
            </a:pP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Cheerleading and Drill Team are offered for </a:t>
            </a:r>
            <a:r>
              <a:rPr sz="2900" dirty="0">
                <a:solidFill>
                  <a:srgbClr val="2F2F2F"/>
                </a:solidFill>
                <a:latin typeface="Calibri"/>
                <a:cs typeface="Calibri"/>
              </a:rPr>
              <a:t>PE  </a:t>
            </a:r>
            <a:r>
              <a:rPr sz="2900" spc="-10" dirty="0">
                <a:solidFill>
                  <a:srgbClr val="2F2F2F"/>
                </a:solidFill>
                <a:latin typeface="Calibri"/>
                <a:cs typeface="Calibri"/>
              </a:rPr>
              <a:t>Credit</a:t>
            </a:r>
            <a:endParaRPr sz="2900" dirty="0">
              <a:latin typeface="Calibri"/>
              <a:cs typeface="Calibri"/>
            </a:endParaRPr>
          </a:p>
          <a:p>
            <a:pPr marL="256540" marR="5080" indent="-243840">
              <a:lnSpc>
                <a:spcPct val="95000"/>
              </a:lnSpc>
              <a:spcBef>
                <a:spcPts val="520"/>
              </a:spcBef>
              <a:buClr>
                <a:srgbClr val="AC0000"/>
              </a:buClr>
              <a:buFont typeface="Arial"/>
              <a:buChar char="•"/>
              <a:tabLst>
                <a:tab pos="256540" algn="l"/>
              </a:tabLst>
            </a:pP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Students </a:t>
            </a:r>
            <a:r>
              <a:rPr sz="2900" dirty="0">
                <a:solidFill>
                  <a:srgbClr val="2F2F2F"/>
                </a:solidFill>
                <a:latin typeface="Calibri"/>
                <a:cs typeface="Calibri"/>
              </a:rPr>
              <a:t>who try </a:t>
            </a: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out and </a:t>
            </a:r>
            <a:r>
              <a:rPr sz="2900" dirty="0">
                <a:solidFill>
                  <a:srgbClr val="2F2F2F"/>
                </a:solidFill>
                <a:latin typeface="Calibri"/>
                <a:cs typeface="Calibri"/>
              </a:rPr>
              <a:t>make the </a:t>
            </a: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squads </a:t>
            </a:r>
            <a:r>
              <a:rPr sz="2900" dirty="0">
                <a:solidFill>
                  <a:srgbClr val="2F2F2F"/>
                </a:solidFill>
                <a:latin typeface="Calibri"/>
                <a:cs typeface="Calibri"/>
              </a:rPr>
              <a:t>will  </a:t>
            </a: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be placed </a:t>
            </a:r>
            <a:r>
              <a:rPr sz="2900" dirty="0">
                <a:solidFill>
                  <a:srgbClr val="2F2F2F"/>
                </a:solidFill>
                <a:latin typeface="Calibri"/>
                <a:cs typeface="Calibri"/>
              </a:rPr>
              <a:t>in the </a:t>
            </a: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appropriate </a:t>
            </a:r>
            <a:r>
              <a:rPr sz="2900" dirty="0">
                <a:solidFill>
                  <a:srgbClr val="2F2F2F"/>
                </a:solidFill>
                <a:latin typeface="Calibri"/>
                <a:cs typeface="Calibri"/>
              </a:rPr>
              <a:t>class </a:t>
            </a: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based on </a:t>
            </a:r>
            <a:r>
              <a:rPr sz="2900" dirty="0">
                <a:solidFill>
                  <a:srgbClr val="2F2F2F"/>
                </a:solidFill>
                <a:latin typeface="Calibri"/>
                <a:cs typeface="Calibri"/>
              </a:rPr>
              <a:t>a</a:t>
            </a:r>
            <a:r>
              <a:rPr sz="2900" spc="-145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2F2F2F"/>
                </a:solidFill>
                <a:latin typeface="Calibri"/>
                <a:cs typeface="Calibri"/>
              </a:rPr>
              <a:t>list  </a:t>
            </a: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from </a:t>
            </a:r>
            <a:r>
              <a:rPr sz="2900" dirty="0">
                <a:solidFill>
                  <a:srgbClr val="2F2F2F"/>
                </a:solidFill>
                <a:latin typeface="Calibri"/>
                <a:cs typeface="Calibri"/>
              </a:rPr>
              <a:t>the</a:t>
            </a:r>
            <a:r>
              <a:rPr sz="2900" spc="-25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sponsors</a:t>
            </a:r>
            <a:endParaRPr sz="2900" dirty="0">
              <a:latin typeface="Calibri"/>
              <a:cs typeface="Calibri"/>
            </a:endParaRPr>
          </a:p>
          <a:p>
            <a:pPr marL="256540" indent="-243840">
              <a:lnSpc>
                <a:spcPts val="3395"/>
              </a:lnSpc>
              <a:spcBef>
                <a:spcPts val="415"/>
              </a:spcBef>
              <a:buClr>
                <a:srgbClr val="AC0000"/>
              </a:buClr>
              <a:buFont typeface="Arial"/>
              <a:buChar char="•"/>
              <a:tabLst>
                <a:tab pos="256540" algn="l"/>
              </a:tabLst>
            </a:pP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See </a:t>
            </a:r>
            <a:r>
              <a:rPr sz="2900" dirty="0">
                <a:solidFill>
                  <a:srgbClr val="2F2F2F"/>
                </a:solidFill>
                <a:latin typeface="Calibri"/>
                <a:cs typeface="Calibri"/>
              </a:rPr>
              <a:t>your counselor if you </a:t>
            </a: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are interested </a:t>
            </a:r>
            <a:r>
              <a:rPr sz="2900" dirty="0">
                <a:solidFill>
                  <a:srgbClr val="2F2F2F"/>
                </a:solidFill>
                <a:latin typeface="Calibri"/>
                <a:cs typeface="Calibri"/>
              </a:rPr>
              <a:t>in</a:t>
            </a:r>
            <a:r>
              <a:rPr sz="2900" spc="-125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both</a:t>
            </a:r>
            <a:endParaRPr sz="2900" dirty="0">
              <a:latin typeface="Calibri"/>
              <a:cs typeface="Calibri"/>
            </a:endParaRPr>
          </a:p>
          <a:p>
            <a:pPr marL="255904">
              <a:lnSpc>
                <a:spcPts val="3395"/>
              </a:lnSpc>
            </a:pP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Cheer or Drill and</a:t>
            </a:r>
            <a:r>
              <a:rPr sz="2900" spc="-35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2900" dirty="0">
                <a:solidFill>
                  <a:srgbClr val="2F2F2F"/>
                </a:solidFill>
                <a:latin typeface="Calibri"/>
                <a:cs typeface="Calibri"/>
              </a:rPr>
              <a:t>Athletics</a:t>
            </a:r>
            <a:endParaRPr sz="2900" dirty="0">
              <a:latin typeface="Calibri"/>
              <a:cs typeface="Calibri"/>
            </a:endParaRPr>
          </a:p>
          <a:p>
            <a:pPr marL="256540" marR="922019" indent="-243840">
              <a:lnSpc>
                <a:spcPts val="3310"/>
              </a:lnSpc>
              <a:spcBef>
                <a:spcPts val="675"/>
              </a:spcBef>
              <a:buClr>
                <a:srgbClr val="AC0000"/>
              </a:buClr>
              <a:buFont typeface="Arial"/>
              <a:buChar char="•"/>
              <a:tabLst>
                <a:tab pos="256540" algn="l"/>
              </a:tabLst>
            </a:pP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Check </a:t>
            </a:r>
            <a:r>
              <a:rPr sz="2900" dirty="0">
                <a:solidFill>
                  <a:srgbClr val="2F2F2F"/>
                </a:solidFill>
                <a:latin typeface="Calibri"/>
                <a:cs typeface="Calibri"/>
              </a:rPr>
              <a:t>Irons website </a:t>
            </a: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for </a:t>
            </a:r>
            <a:r>
              <a:rPr sz="2900" dirty="0">
                <a:solidFill>
                  <a:srgbClr val="2F2F2F"/>
                </a:solidFill>
                <a:latin typeface="Calibri"/>
                <a:cs typeface="Calibri"/>
              </a:rPr>
              <a:t>information</a:t>
            </a:r>
            <a:r>
              <a:rPr sz="2900" spc="-135" dirty="0">
                <a:solidFill>
                  <a:srgbClr val="2F2F2F"/>
                </a:solidFill>
                <a:latin typeface="Calibri"/>
                <a:cs typeface="Calibri"/>
              </a:rPr>
              <a:t> </a:t>
            </a:r>
            <a:r>
              <a:rPr sz="2900" spc="-5" dirty="0">
                <a:solidFill>
                  <a:srgbClr val="2F2F2F"/>
                </a:solidFill>
                <a:latin typeface="Calibri"/>
                <a:cs typeface="Calibri"/>
              </a:rPr>
              <a:t>about  Try-Outs</a:t>
            </a:r>
            <a:r>
              <a:rPr lang="en-US" sz="2900" spc="-5" dirty="0">
                <a:solidFill>
                  <a:srgbClr val="2F2F2F"/>
                </a:solidFill>
                <a:latin typeface="Calibri"/>
                <a:cs typeface="Calibri"/>
              </a:rPr>
              <a:t>  </a:t>
            </a:r>
            <a:r>
              <a:rPr lang="en-US" u="sng" dirty="0">
                <a:hlinkClick r:id="rId5"/>
              </a:rPr>
              <a:t>https://kneal3.wixsite.com/cheer</a:t>
            </a:r>
            <a:endParaRPr sz="29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606" y="428370"/>
            <a:ext cx="5140960" cy="1480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730"/>
              </a:lnSpc>
              <a:spcBef>
                <a:spcPts val="95"/>
              </a:spcBef>
            </a:pPr>
            <a:r>
              <a:rPr spc="-5" dirty="0"/>
              <a:t>CHEERLEADING</a:t>
            </a:r>
          </a:p>
          <a:p>
            <a:pPr marL="12700">
              <a:lnSpc>
                <a:spcPts val="5730"/>
              </a:lnSpc>
            </a:pPr>
            <a:r>
              <a:rPr spc="-5" dirty="0"/>
              <a:t>DRILL</a:t>
            </a:r>
            <a:r>
              <a:rPr spc="-15" dirty="0"/>
              <a:t> </a:t>
            </a:r>
            <a:r>
              <a:rPr spc="-5" dirty="0"/>
              <a:t>TEAM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4E77C0-8C78-41A1-8ABB-3AC13E7AC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7000" y="121164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82244" y="1922852"/>
            <a:ext cx="8173720" cy="2403222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85115" indent="-272415">
              <a:lnSpc>
                <a:spcPct val="100000"/>
              </a:lnSpc>
              <a:spcBef>
                <a:spcPts val="800"/>
              </a:spcBef>
              <a:buClr>
                <a:srgbClr val="AC0000"/>
              </a:buClr>
              <a:buSzPct val="45454"/>
              <a:buFont typeface="Segoe UI Symbol"/>
              <a:buChar char="➢"/>
              <a:tabLst>
                <a:tab pos="285750" algn="l"/>
              </a:tabLst>
            </a:pPr>
            <a:r>
              <a:rPr sz="3300" dirty="0">
                <a:solidFill>
                  <a:srgbClr val="454545"/>
                </a:solidFill>
                <a:latin typeface="Times New Roman"/>
                <a:cs typeface="Times New Roman"/>
              </a:rPr>
              <a:t>7 Periods = 7</a:t>
            </a:r>
            <a:r>
              <a:rPr sz="3300" spc="-15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3300" spc="-5" dirty="0">
                <a:solidFill>
                  <a:srgbClr val="454545"/>
                </a:solidFill>
                <a:latin typeface="Times New Roman"/>
                <a:cs typeface="Times New Roman"/>
              </a:rPr>
              <a:t>teachers</a:t>
            </a:r>
            <a:endParaRPr sz="3300" dirty="0">
              <a:latin typeface="Times New Roman"/>
              <a:cs typeface="Times New Roman"/>
            </a:endParaRPr>
          </a:p>
          <a:p>
            <a:pPr marL="285115" indent="-272415">
              <a:lnSpc>
                <a:spcPct val="100000"/>
              </a:lnSpc>
              <a:spcBef>
                <a:spcPts val="695"/>
              </a:spcBef>
              <a:buClr>
                <a:srgbClr val="AC0000"/>
              </a:buClr>
              <a:buSzPct val="45454"/>
              <a:buFont typeface="Segoe UI Symbol"/>
              <a:buChar char="➢"/>
              <a:tabLst>
                <a:tab pos="285750" algn="l"/>
              </a:tabLst>
            </a:pPr>
            <a:r>
              <a:rPr sz="3300" dirty="0">
                <a:solidFill>
                  <a:srgbClr val="454545"/>
                </a:solidFill>
                <a:latin typeface="Times New Roman"/>
                <a:cs typeface="Times New Roman"/>
              </a:rPr>
              <a:t>50 </a:t>
            </a:r>
            <a:r>
              <a:rPr sz="3300" spc="-5" dirty="0">
                <a:solidFill>
                  <a:srgbClr val="454545"/>
                </a:solidFill>
                <a:latin typeface="Times New Roman"/>
                <a:cs typeface="Times New Roman"/>
              </a:rPr>
              <a:t>minute</a:t>
            </a:r>
            <a:r>
              <a:rPr sz="3300" spc="-3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3300" spc="-5" dirty="0">
                <a:solidFill>
                  <a:srgbClr val="454545"/>
                </a:solidFill>
                <a:latin typeface="Times New Roman"/>
                <a:cs typeface="Times New Roman"/>
              </a:rPr>
              <a:t>classes</a:t>
            </a:r>
            <a:endParaRPr sz="3300" dirty="0">
              <a:latin typeface="Times New Roman"/>
              <a:cs typeface="Times New Roman"/>
            </a:endParaRPr>
          </a:p>
          <a:p>
            <a:pPr marL="285115" indent="-272415">
              <a:lnSpc>
                <a:spcPct val="100000"/>
              </a:lnSpc>
              <a:spcBef>
                <a:spcPts val="690"/>
              </a:spcBef>
              <a:buClr>
                <a:srgbClr val="AC0000"/>
              </a:buClr>
              <a:buSzPct val="45454"/>
              <a:buFont typeface="Segoe UI Symbol"/>
              <a:buChar char="➢"/>
              <a:tabLst>
                <a:tab pos="285750" algn="l"/>
              </a:tabLst>
            </a:pPr>
            <a:r>
              <a:rPr sz="3300" dirty="0">
                <a:solidFill>
                  <a:srgbClr val="454545"/>
                </a:solidFill>
                <a:latin typeface="Times New Roman"/>
                <a:cs typeface="Times New Roman"/>
              </a:rPr>
              <a:t>All </a:t>
            </a:r>
            <a:r>
              <a:rPr sz="3300" spc="-5" dirty="0">
                <a:solidFill>
                  <a:srgbClr val="454545"/>
                </a:solidFill>
                <a:latin typeface="Times New Roman"/>
                <a:cs typeface="Times New Roman"/>
              </a:rPr>
              <a:t>classes </a:t>
            </a:r>
            <a:r>
              <a:rPr sz="3300" dirty="0">
                <a:solidFill>
                  <a:srgbClr val="454545"/>
                </a:solidFill>
                <a:latin typeface="Times New Roman"/>
                <a:cs typeface="Times New Roman"/>
              </a:rPr>
              <a:t>meet </a:t>
            </a:r>
            <a:r>
              <a:rPr sz="3300" spc="-5" dirty="0">
                <a:solidFill>
                  <a:srgbClr val="454545"/>
                </a:solidFill>
                <a:latin typeface="Times New Roman"/>
                <a:cs typeface="Times New Roman"/>
              </a:rPr>
              <a:t>every</a:t>
            </a:r>
            <a:r>
              <a:rPr sz="3300" spc="-3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454545"/>
                </a:solidFill>
                <a:latin typeface="Times New Roman"/>
                <a:cs typeface="Times New Roman"/>
              </a:rPr>
              <a:t>day</a:t>
            </a:r>
            <a:endParaRPr sz="3300" dirty="0">
              <a:latin typeface="Times New Roman"/>
              <a:cs typeface="Times New Roman"/>
            </a:endParaRPr>
          </a:p>
          <a:p>
            <a:pPr marL="285115" indent="-272415">
              <a:lnSpc>
                <a:spcPct val="100000"/>
              </a:lnSpc>
              <a:spcBef>
                <a:spcPts val="705"/>
              </a:spcBef>
              <a:buClr>
                <a:srgbClr val="AC0000"/>
              </a:buClr>
              <a:buSzPct val="45454"/>
              <a:buFont typeface="Segoe UI Symbol"/>
              <a:buChar char="➢"/>
              <a:tabLst>
                <a:tab pos="285750" algn="l"/>
              </a:tabLst>
            </a:pPr>
            <a:r>
              <a:rPr sz="3300" dirty="0">
                <a:solidFill>
                  <a:srgbClr val="454545"/>
                </a:solidFill>
                <a:latin typeface="Times New Roman"/>
                <a:cs typeface="Times New Roman"/>
              </a:rPr>
              <a:t>School day 8:50am -</a:t>
            </a:r>
            <a:r>
              <a:rPr sz="3300" spc="-4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3300" dirty="0">
                <a:solidFill>
                  <a:srgbClr val="454545"/>
                </a:solidFill>
                <a:latin typeface="Times New Roman"/>
                <a:cs typeface="Times New Roman"/>
              </a:rPr>
              <a:t>4:0</a:t>
            </a:r>
            <a:r>
              <a:rPr lang="en-US" sz="3300" dirty="0">
                <a:solidFill>
                  <a:srgbClr val="454545"/>
                </a:solidFill>
                <a:latin typeface="Times New Roman"/>
                <a:cs typeface="Times New Roman"/>
              </a:rPr>
              <a:t>8</a:t>
            </a:r>
            <a:r>
              <a:rPr sz="3300" dirty="0">
                <a:solidFill>
                  <a:srgbClr val="454545"/>
                </a:solidFill>
                <a:latin typeface="Times New Roman"/>
                <a:cs typeface="Times New Roman"/>
              </a:rPr>
              <a:t>pm</a:t>
            </a:r>
            <a:endParaRPr sz="33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11426" y="937641"/>
            <a:ext cx="4344035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What to</a:t>
            </a:r>
            <a:r>
              <a:rPr spc="-55" dirty="0"/>
              <a:t> </a:t>
            </a:r>
            <a:r>
              <a:rPr spc="-5" dirty="0"/>
              <a:t>expect?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F6A03A-3D39-452A-9B0F-3A3763BB5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228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3D5E5-65B8-44AF-A4B5-563FB082D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90066"/>
            <a:ext cx="8565870" cy="37702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Entering in your courses</a:t>
            </a: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1. Login into SSO</a:t>
            </a:r>
            <a:br>
              <a:rPr lang="en-US" dirty="0"/>
            </a:br>
            <a:r>
              <a:rPr lang="en-US" dirty="0"/>
              <a:t>	2. Click on </a:t>
            </a:r>
            <a:r>
              <a:rPr lang="en-US" dirty="0" err="1"/>
              <a:t>ViewIT</a:t>
            </a:r>
            <a:br>
              <a:rPr lang="en-US" dirty="0"/>
            </a:br>
            <a:r>
              <a:rPr lang="en-US" dirty="0"/>
              <a:t>	3. Click on Student Plan</a:t>
            </a:r>
            <a:br>
              <a:rPr lang="en-US" dirty="0"/>
            </a:br>
            <a:r>
              <a:rPr lang="en-US" dirty="0"/>
              <a:t>	4. Click on JHS Requests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2FC6D-919C-482B-855B-0DA2112E9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005660"/>
            <a:ext cx="8794471" cy="307777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DDEAFF-C220-42BA-9D39-BF436CD87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4200" y="1962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9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1144" y="457200"/>
            <a:ext cx="7671816" cy="6400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C26F40-E563-4DF6-81DB-02DD2E65B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114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905000"/>
            <a:ext cx="7471620" cy="3872261"/>
          </a:xfrm>
          <a:prstGeom prst="rect">
            <a:avLst/>
          </a:prstGeom>
        </p:spPr>
      </p:pic>
      <p:sp>
        <p:nvSpPr>
          <p:cNvPr id="3" name="object 4"/>
          <p:cNvSpPr txBox="1">
            <a:spLocks/>
          </p:cNvSpPr>
          <p:nvPr/>
        </p:nvSpPr>
        <p:spPr>
          <a:xfrm>
            <a:off x="34636" y="1219200"/>
            <a:ext cx="8420047" cy="57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n-US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You will have the option to choose Level or Honors for</a:t>
            </a:r>
          </a:p>
          <a:p>
            <a:pPr marL="12700" algn="ctr">
              <a:spcBef>
                <a:spcPts val="95"/>
              </a:spcBef>
            </a:pPr>
            <a:r>
              <a:rPr lang="en-US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Language Arts, Science and Social Studies.</a:t>
            </a:r>
          </a:p>
        </p:txBody>
      </p:sp>
      <p:sp>
        <p:nvSpPr>
          <p:cNvPr id="4" name="object 4"/>
          <p:cNvSpPr txBox="1">
            <a:spLocks/>
          </p:cNvSpPr>
          <p:nvPr/>
        </p:nvSpPr>
        <p:spPr>
          <a:xfrm>
            <a:off x="533400" y="533400"/>
            <a:ext cx="8420047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en-US" sz="4000" kern="0" spc="-5" dirty="0">
                <a:solidFill>
                  <a:srgbClr val="C00000"/>
                </a:solidFill>
                <a:latin typeface="Arial"/>
                <a:cs typeface="Arial"/>
              </a:rPr>
              <a:t>Time to pick your 7</a:t>
            </a:r>
            <a:r>
              <a:rPr lang="en-US" sz="4000" kern="0" spc="-5" baseline="30000" dirty="0">
                <a:solidFill>
                  <a:srgbClr val="C00000"/>
                </a:solidFill>
                <a:latin typeface="Arial"/>
                <a:cs typeface="Arial"/>
              </a:rPr>
              <a:t>th</a:t>
            </a:r>
            <a:r>
              <a:rPr lang="en-US" sz="4000" kern="0" spc="-5" dirty="0">
                <a:solidFill>
                  <a:srgbClr val="C00000"/>
                </a:solidFill>
                <a:latin typeface="Arial"/>
                <a:cs typeface="Arial"/>
              </a:rPr>
              <a:t> grade classes…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235" y="6096000"/>
            <a:ext cx="3924848" cy="7144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1C7A06-7559-4569-A33A-0DA105701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0" y="1112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39920" y="1365608"/>
            <a:ext cx="2074545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spc="5" dirty="0">
                <a:solidFill>
                  <a:srgbClr val="2F2F2F"/>
                </a:solidFill>
                <a:latin typeface="Arial"/>
                <a:cs typeface="Arial"/>
              </a:rPr>
              <a:t>A</a:t>
            </a:r>
            <a:r>
              <a:rPr sz="2150" spc="-65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150" spc="5" dirty="0">
                <a:solidFill>
                  <a:srgbClr val="2F2F2F"/>
                </a:solidFill>
                <a:latin typeface="Arial"/>
                <a:cs typeface="Arial"/>
              </a:rPr>
              <a:t>Semester=Fall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41186" y="1377960"/>
            <a:ext cx="2427605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spc="5" dirty="0">
                <a:solidFill>
                  <a:srgbClr val="2F2F2F"/>
                </a:solidFill>
                <a:latin typeface="Arial"/>
                <a:cs typeface="Arial"/>
              </a:rPr>
              <a:t>B</a:t>
            </a:r>
            <a:r>
              <a:rPr sz="2150" spc="-55" dirty="0">
                <a:solidFill>
                  <a:srgbClr val="2F2F2F"/>
                </a:solidFill>
                <a:latin typeface="Arial"/>
                <a:cs typeface="Arial"/>
              </a:rPr>
              <a:t> </a:t>
            </a:r>
            <a:r>
              <a:rPr sz="2150" spc="5" dirty="0">
                <a:solidFill>
                  <a:srgbClr val="2F2F2F"/>
                </a:solidFill>
                <a:latin typeface="Arial"/>
                <a:cs typeface="Arial"/>
              </a:rPr>
              <a:t>Semester=Spring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2400" y="283574"/>
            <a:ext cx="8420047" cy="11355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b="0" spc="-5" dirty="0">
                <a:latin typeface="Arial"/>
                <a:cs typeface="Arial"/>
              </a:rPr>
              <a:t>Sample CORE</a:t>
            </a:r>
            <a:r>
              <a:rPr b="0" spc="-35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Classes</a:t>
            </a:r>
            <a:br>
              <a:rPr lang="en-US" b="0" spc="-5" dirty="0">
                <a:latin typeface="Arial"/>
                <a:cs typeface="Arial"/>
              </a:rPr>
            </a:br>
            <a:r>
              <a:rPr lang="en-US" sz="2400" b="0" spc="-5" dirty="0">
                <a:latin typeface="Arial"/>
                <a:cs typeface="Arial"/>
              </a:rPr>
              <a:t>You may choose Pre-AP or Level. </a:t>
            </a:r>
            <a:endParaRPr b="0" spc="-5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6412" y="1690625"/>
            <a:ext cx="7146035" cy="51465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193" y="1668945"/>
            <a:ext cx="455930" cy="705485"/>
          </a:xfrm>
          <a:custGeom>
            <a:avLst/>
            <a:gdLst/>
            <a:ahLst/>
            <a:cxnLst/>
            <a:rect l="l" t="t" r="r" b="b"/>
            <a:pathLst>
              <a:path w="455929" h="705485">
                <a:moveTo>
                  <a:pt x="365636" y="590811"/>
                </a:moveTo>
                <a:lnTo>
                  <a:pt x="316738" y="621919"/>
                </a:lnTo>
                <a:lnTo>
                  <a:pt x="455549" y="705231"/>
                </a:lnTo>
                <a:lnTo>
                  <a:pt x="444986" y="602996"/>
                </a:lnTo>
                <a:lnTo>
                  <a:pt x="373380" y="602996"/>
                </a:lnTo>
                <a:lnTo>
                  <a:pt x="365636" y="590811"/>
                </a:lnTo>
                <a:close/>
              </a:path>
              <a:path w="455929" h="705485">
                <a:moveTo>
                  <a:pt x="390011" y="575304"/>
                </a:moveTo>
                <a:lnTo>
                  <a:pt x="365636" y="590811"/>
                </a:lnTo>
                <a:lnTo>
                  <a:pt x="373380" y="602996"/>
                </a:lnTo>
                <a:lnTo>
                  <a:pt x="397764" y="587502"/>
                </a:lnTo>
                <a:lnTo>
                  <a:pt x="390011" y="575304"/>
                </a:lnTo>
                <a:close/>
              </a:path>
              <a:path w="455929" h="705485">
                <a:moveTo>
                  <a:pt x="438912" y="544195"/>
                </a:moveTo>
                <a:lnTo>
                  <a:pt x="390011" y="575304"/>
                </a:lnTo>
                <a:lnTo>
                  <a:pt x="397764" y="587502"/>
                </a:lnTo>
                <a:lnTo>
                  <a:pt x="373380" y="602996"/>
                </a:lnTo>
                <a:lnTo>
                  <a:pt x="444986" y="602996"/>
                </a:lnTo>
                <a:lnTo>
                  <a:pt x="438912" y="544195"/>
                </a:lnTo>
                <a:close/>
              </a:path>
              <a:path w="455929" h="705485">
                <a:moveTo>
                  <a:pt x="24384" y="0"/>
                </a:moveTo>
                <a:lnTo>
                  <a:pt x="0" y="15494"/>
                </a:lnTo>
                <a:lnTo>
                  <a:pt x="365636" y="590811"/>
                </a:lnTo>
                <a:lnTo>
                  <a:pt x="390011" y="575304"/>
                </a:lnTo>
                <a:lnTo>
                  <a:pt x="24384" y="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12712" y="1690625"/>
            <a:ext cx="502920" cy="601980"/>
          </a:xfrm>
          <a:custGeom>
            <a:avLst/>
            <a:gdLst/>
            <a:ahLst/>
            <a:cxnLst/>
            <a:rect l="l" t="t" r="r" b="b"/>
            <a:pathLst>
              <a:path w="502920" h="601980">
                <a:moveTo>
                  <a:pt x="399136" y="499591"/>
                </a:moveTo>
                <a:lnTo>
                  <a:pt x="354584" y="536575"/>
                </a:lnTo>
                <a:lnTo>
                  <a:pt x="502793" y="601852"/>
                </a:lnTo>
                <a:lnTo>
                  <a:pt x="481531" y="510794"/>
                </a:lnTo>
                <a:lnTo>
                  <a:pt x="408432" y="510794"/>
                </a:lnTo>
                <a:lnTo>
                  <a:pt x="399136" y="499591"/>
                </a:lnTo>
                <a:close/>
              </a:path>
              <a:path w="502920" h="601980">
                <a:moveTo>
                  <a:pt x="421409" y="481103"/>
                </a:moveTo>
                <a:lnTo>
                  <a:pt x="399136" y="499591"/>
                </a:lnTo>
                <a:lnTo>
                  <a:pt x="408432" y="510794"/>
                </a:lnTo>
                <a:lnTo>
                  <a:pt x="430657" y="492251"/>
                </a:lnTo>
                <a:lnTo>
                  <a:pt x="421409" y="481103"/>
                </a:lnTo>
                <a:close/>
              </a:path>
              <a:path w="502920" h="601980">
                <a:moveTo>
                  <a:pt x="465963" y="444119"/>
                </a:moveTo>
                <a:lnTo>
                  <a:pt x="421409" y="481103"/>
                </a:lnTo>
                <a:lnTo>
                  <a:pt x="430657" y="492251"/>
                </a:lnTo>
                <a:lnTo>
                  <a:pt x="408432" y="510794"/>
                </a:lnTo>
                <a:lnTo>
                  <a:pt x="481531" y="510794"/>
                </a:lnTo>
                <a:lnTo>
                  <a:pt x="465963" y="444119"/>
                </a:lnTo>
                <a:close/>
              </a:path>
              <a:path w="502920" h="601980">
                <a:moveTo>
                  <a:pt x="22351" y="0"/>
                </a:moveTo>
                <a:lnTo>
                  <a:pt x="0" y="18542"/>
                </a:lnTo>
                <a:lnTo>
                  <a:pt x="399136" y="499591"/>
                </a:lnTo>
                <a:lnTo>
                  <a:pt x="421409" y="481103"/>
                </a:lnTo>
                <a:lnTo>
                  <a:pt x="22351" y="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1600" y="2209800"/>
            <a:ext cx="1295400" cy="1580131"/>
          </a:xfrm>
          <a:custGeom>
            <a:avLst/>
            <a:gdLst/>
            <a:ahLst/>
            <a:cxnLst/>
            <a:rect l="l" t="t" r="r" b="b"/>
            <a:pathLst>
              <a:path w="1480185" h="1833879">
                <a:moveTo>
                  <a:pt x="0" y="916686"/>
                </a:moveTo>
                <a:lnTo>
                  <a:pt x="1255" y="862828"/>
                </a:lnTo>
                <a:lnTo>
                  <a:pt x="4977" y="809790"/>
                </a:lnTo>
                <a:lnTo>
                  <a:pt x="11094" y="757656"/>
                </a:lnTo>
                <a:lnTo>
                  <a:pt x="19538" y="706513"/>
                </a:lnTo>
                <a:lnTo>
                  <a:pt x="30240" y="656448"/>
                </a:lnTo>
                <a:lnTo>
                  <a:pt x="43129" y="607545"/>
                </a:lnTo>
                <a:lnTo>
                  <a:pt x="58138" y="559891"/>
                </a:lnTo>
                <a:lnTo>
                  <a:pt x="75195" y="513572"/>
                </a:lnTo>
                <a:lnTo>
                  <a:pt x="94233" y="468674"/>
                </a:lnTo>
                <a:lnTo>
                  <a:pt x="115181" y="425283"/>
                </a:lnTo>
                <a:lnTo>
                  <a:pt x="137971" y="383485"/>
                </a:lnTo>
                <a:lnTo>
                  <a:pt x="162532" y="343366"/>
                </a:lnTo>
                <a:lnTo>
                  <a:pt x="188796" y="305012"/>
                </a:lnTo>
                <a:lnTo>
                  <a:pt x="216693" y="268509"/>
                </a:lnTo>
                <a:lnTo>
                  <a:pt x="246154" y="233943"/>
                </a:lnTo>
                <a:lnTo>
                  <a:pt x="277110" y="201401"/>
                </a:lnTo>
                <a:lnTo>
                  <a:pt x="309490" y="170967"/>
                </a:lnTo>
                <a:lnTo>
                  <a:pt x="343227" y="142729"/>
                </a:lnTo>
                <a:lnTo>
                  <a:pt x="378250" y="116771"/>
                </a:lnTo>
                <a:lnTo>
                  <a:pt x="414490" y="93181"/>
                </a:lnTo>
                <a:lnTo>
                  <a:pt x="451877" y="72044"/>
                </a:lnTo>
                <a:lnTo>
                  <a:pt x="490343" y="53446"/>
                </a:lnTo>
                <a:lnTo>
                  <a:pt x="529818" y="37474"/>
                </a:lnTo>
                <a:lnTo>
                  <a:pt x="570233" y="24212"/>
                </a:lnTo>
                <a:lnTo>
                  <a:pt x="611518" y="13748"/>
                </a:lnTo>
                <a:lnTo>
                  <a:pt x="653604" y="6167"/>
                </a:lnTo>
                <a:lnTo>
                  <a:pt x="696422" y="1556"/>
                </a:lnTo>
                <a:lnTo>
                  <a:pt x="739902" y="0"/>
                </a:lnTo>
                <a:lnTo>
                  <a:pt x="783381" y="1556"/>
                </a:lnTo>
                <a:lnTo>
                  <a:pt x="826199" y="6167"/>
                </a:lnTo>
                <a:lnTo>
                  <a:pt x="868285" y="13748"/>
                </a:lnTo>
                <a:lnTo>
                  <a:pt x="909570" y="24212"/>
                </a:lnTo>
                <a:lnTo>
                  <a:pt x="949985" y="37474"/>
                </a:lnTo>
                <a:lnTo>
                  <a:pt x="989460" y="53446"/>
                </a:lnTo>
                <a:lnTo>
                  <a:pt x="1027926" y="72044"/>
                </a:lnTo>
                <a:lnTo>
                  <a:pt x="1065313" y="93181"/>
                </a:lnTo>
                <a:lnTo>
                  <a:pt x="1101553" y="116771"/>
                </a:lnTo>
                <a:lnTo>
                  <a:pt x="1136576" y="142729"/>
                </a:lnTo>
                <a:lnTo>
                  <a:pt x="1170313" y="170967"/>
                </a:lnTo>
                <a:lnTo>
                  <a:pt x="1202693" y="201401"/>
                </a:lnTo>
                <a:lnTo>
                  <a:pt x="1233649" y="233943"/>
                </a:lnTo>
                <a:lnTo>
                  <a:pt x="1263110" y="268509"/>
                </a:lnTo>
                <a:lnTo>
                  <a:pt x="1291007" y="305012"/>
                </a:lnTo>
                <a:lnTo>
                  <a:pt x="1317271" y="343366"/>
                </a:lnTo>
                <a:lnTo>
                  <a:pt x="1341832" y="383485"/>
                </a:lnTo>
                <a:lnTo>
                  <a:pt x="1364622" y="425283"/>
                </a:lnTo>
                <a:lnTo>
                  <a:pt x="1385570" y="468674"/>
                </a:lnTo>
                <a:lnTo>
                  <a:pt x="1404608" y="513572"/>
                </a:lnTo>
                <a:lnTo>
                  <a:pt x="1421665" y="559891"/>
                </a:lnTo>
                <a:lnTo>
                  <a:pt x="1436674" y="607545"/>
                </a:lnTo>
                <a:lnTo>
                  <a:pt x="1449563" y="656448"/>
                </a:lnTo>
                <a:lnTo>
                  <a:pt x="1460265" y="706513"/>
                </a:lnTo>
                <a:lnTo>
                  <a:pt x="1468709" y="757656"/>
                </a:lnTo>
                <a:lnTo>
                  <a:pt x="1474826" y="809790"/>
                </a:lnTo>
                <a:lnTo>
                  <a:pt x="1478548" y="862828"/>
                </a:lnTo>
                <a:lnTo>
                  <a:pt x="1479804" y="916686"/>
                </a:lnTo>
                <a:lnTo>
                  <a:pt x="1478548" y="970543"/>
                </a:lnTo>
                <a:lnTo>
                  <a:pt x="1474826" y="1023581"/>
                </a:lnTo>
                <a:lnTo>
                  <a:pt x="1468709" y="1075715"/>
                </a:lnTo>
                <a:lnTo>
                  <a:pt x="1460265" y="1126858"/>
                </a:lnTo>
                <a:lnTo>
                  <a:pt x="1449563" y="1176923"/>
                </a:lnTo>
                <a:lnTo>
                  <a:pt x="1436674" y="1225826"/>
                </a:lnTo>
                <a:lnTo>
                  <a:pt x="1421665" y="1273480"/>
                </a:lnTo>
                <a:lnTo>
                  <a:pt x="1404608" y="1319799"/>
                </a:lnTo>
                <a:lnTo>
                  <a:pt x="1385570" y="1364697"/>
                </a:lnTo>
                <a:lnTo>
                  <a:pt x="1364622" y="1408088"/>
                </a:lnTo>
                <a:lnTo>
                  <a:pt x="1341832" y="1449886"/>
                </a:lnTo>
                <a:lnTo>
                  <a:pt x="1317271" y="1490005"/>
                </a:lnTo>
                <a:lnTo>
                  <a:pt x="1291007" y="1528359"/>
                </a:lnTo>
                <a:lnTo>
                  <a:pt x="1263110" y="1564862"/>
                </a:lnTo>
                <a:lnTo>
                  <a:pt x="1233649" y="1599428"/>
                </a:lnTo>
                <a:lnTo>
                  <a:pt x="1202693" y="1631970"/>
                </a:lnTo>
                <a:lnTo>
                  <a:pt x="1170313" y="1662404"/>
                </a:lnTo>
                <a:lnTo>
                  <a:pt x="1136576" y="1690642"/>
                </a:lnTo>
                <a:lnTo>
                  <a:pt x="1101553" y="1716600"/>
                </a:lnTo>
                <a:lnTo>
                  <a:pt x="1065313" y="1740190"/>
                </a:lnTo>
                <a:lnTo>
                  <a:pt x="1027926" y="1761327"/>
                </a:lnTo>
                <a:lnTo>
                  <a:pt x="989460" y="1779925"/>
                </a:lnTo>
                <a:lnTo>
                  <a:pt x="949985" y="1795897"/>
                </a:lnTo>
                <a:lnTo>
                  <a:pt x="909570" y="1809159"/>
                </a:lnTo>
                <a:lnTo>
                  <a:pt x="868285" y="1819623"/>
                </a:lnTo>
                <a:lnTo>
                  <a:pt x="826199" y="1827204"/>
                </a:lnTo>
                <a:lnTo>
                  <a:pt x="783381" y="1831815"/>
                </a:lnTo>
                <a:lnTo>
                  <a:pt x="739902" y="1833372"/>
                </a:lnTo>
                <a:lnTo>
                  <a:pt x="696422" y="1831815"/>
                </a:lnTo>
                <a:lnTo>
                  <a:pt x="653604" y="1827204"/>
                </a:lnTo>
                <a:lnTo>
                  <a:pt x="611518" y="1819623"/>
                </a:lnTo>
                <a:lnTo>
                  <a:pt x="570233" y="1809159"/>
                </a:lnTo>
                <a:lnTo>
                  <a:pt x="529818" y="1795897"/>
                </a:lnTo>
                <a:lnTo>
                  <a:pt x="490343" y="1779925"/>
                </a:lnTo>
                <a:lnTo>
                  <a:pt x="451877" y="1761327"/>
                </a:lnTo>
                <a:lnTo>
                  <a:pt x="414490" y="1740190"/>
                </a:lnTo>
                <a:lnTo>
                  <a:pt x="378250" y="1716600"/>
                </a:lnTo>
                <a:lnTo>
                  <a:pt x="343227" y="1690642"/>
                </a:lnTo>
                <a:lnTo>
                  <a:pt x="309490" y="1662404"/>
                </a:lnTo>
                <a:lnTo>
                  <a:pt x="277110" y="1631970"/>
                </a:lnTo>
                <a:lnTo>
                  <a:pt x="246154" y="1599428"/>
                </a:lnTo>
                <a:lnTo>
                  <a:pt x="216693" y="1564862"/>
                </a:lnTo>
                <a:lnTo>
                  <a:pt x="188796" y="1528359"/>
                </a:lnTo>
                <a:lnTo>
                  <a:pt x="162532" y="1490005"/>
                </a:lnTo>
                <a:lnTo>
                  <a:pt x="137971" y="1449886"/>
                </a:lnTo>
                <a:lnTo>
                  <a:pt x="115181" y="1408088"/>
                </a:lnTo>
                <a:lnTo>
                  <a:pt x="94233" y="1364697"/>
                </a:lnTo>
                <a:lnTo>
                  <a:pt x="75195" y="1319799"/>
                </a:lnTo>
                <a:lnTo>
                  <a:pt x="58138" y="1273480"/>
                </a:lnTo>
                <a:lnTo>
                  <a:pt x="43129" y="1225826"/>
                </a:lnTo>
                <a:lnTo>
                  <a:pt x="30240" y="1176923"/>
                </a:lnTo>
                <a:lnTo>
                  <a:pt x="19538" y="1126858"/>
                </a:lnTo>
                <a:lnTo>
                  <a:pt x="11094" y="1075715"/>
                </a:lnTo>
                <a:lnTo>
                  <a:pt x="4977" y="1023581"/>
                </a:lnTo>
                <a:lnTo>
                  <a:pt x="1255" y="970543"/>
                </a:lnTo>
                <a:lnTo>
                  <a:pt x="0" y="916686"/>
                </a:lnTo>
                <a:close/>
              </a:path>
            </a:pathLst>
          </a:custGeom>
          <a:ln w="762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964" y="2374430"/>
            <a:ext cx="1295400" cy="1275715"/>
          </a:xfrm>
          <a:custGeom>
            <a:avLst/>
            <a:gdLst/>
            <a:ahLst/>
            <a:cxnLst/>
            <a:rect l="l" t="t" r="r" b="b"/>
            <a:pathLst>
              <a:path w="1485900" h="1275714">
                <a:moveTo>
                  <a:pt x="848106" y="0"/>
                </a:moveTo>
                <a:lnTo>
                  <a:pt x="848106" y="318896"/>
                </a:lnTo>
                <a:lnTo>
                  <a:pt x="0" y="318896"/>
                </a:lnTo>
                <a:lnTo>
                  <a:pt x="0" y="956690"/>
                </a:lnTo>
                <a:lnTo>
                  <a:pt x="848106" y="956690"/>
                </a:lnTo>
                <a:lnTo>
                  <a:pt x="848106" y="1275587"/>
                </a:lnTo>
                <a:lnTo>
                  <a:pt x="1485900" y="637793"/>
                </a:lnTo>
                <a:lnTo>
                  <a:pt x="848106" y="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/>
          <p:cNvSpPr/>
          <p:nvPr/>
        </p:nvSpPr>
        <p:spPr>
          <a:xfrm rot="5138889">
            <a:off x="7111078" y="5798852"/>
            <a:ext cx="583751" cy="1660004"/>
          </a:xfrm>
          <a:custGeom>
            <a:avLst/>
            <a:gdLst/>
            <a:ahLst/>
            <a:cxnLst/>
            <a:rect l="l" t="t" r="r" b="b"/>
            <a:pathLst>
              <a:path w="1480185" h="1833879">
                <a:moveTo>
                  <a:pt x="0" y="916686"/>
                </a:moveTo>
                <a:lnTo>
                  <a:pt x="1255" y="862828"/>
                </a:lnTo>
                <a:lnTo>
                  <a:pt x="4977" y="809790"/>
                </a:lnTo>
                <a:lnTo>
                  <a:pt x="11094" y="757656"/>
                </a:lnTo>
                <a:lnTo>
                  <a:pt x="19538" y="706513"/>
                </a:lnTo>
                <a:lnTo>
                  <a:pt x="30240" y="656448"/>
                </a:lnTo>
                <a:lnTo>
                  <a:pt x="43129" y="607545"/>
                </a:lnTo>
                <a:lnTo>
                  <a:pt x="58138" y="559891"/>
                </a:lnTo>
                <a:lnTo>
                  <a:pt x="75195" y="513572"/>
                </a:lnTo>
                <a:lnTo>
                  <a:pt x="94233" y="468674"/>
                </a:lnTo>
                <a:lnTo>
                  <a:pt x="115181" y="425283"/>
                </a:lnTo>
                <a:lnTo>
                  <a:pt x="137971" y="383485"/>
                </a:lnTo>
                <a:lnTo>
                  <a:pt x="162532" y="343366"/>
                </a:lnTo>
                <a:lnTo>
                  <a:pt x="188796" y="305012"/>
                </a:lnTo>
                <a:lnTo>
                  <a:pt x="216693" y="268509"/>
                </a:lnTo>
                <a:lnTo>
                  <a:pt x="246154" y="233943"/>
                </a:lnTo>
                <a:lnTo>
                  <a:pt x="277110" y="201401"/>
                </a:lnTo>
                <a:lnTo>
                  <a:pt x="309490" y="170967"/>
                </a:lnTo>
                <a:lnTo>
                  <a:pt x="343227" y="142729"/>
                </a:lnTo>
                <a:lnTo>
                  <a:pt x="378250" y="116771"/>
                </a:lnTo>
                <a:lnTo>
                  <a:pt x="414490" y="93181"/>
                </a:lnTo>
                <a:lnTo>
                  <a:pt x="451877" y="72044"/>
                </a:lnTo>
                <a:lnTo>
                  <a:pt x="490343" y="53446"/>
                </a:lnTo>
                <a:lnTo>
                  <a:pt x="529818" y="37474"/>
                </a:lnTo>
                <a:lnTo>
                  <a:pt x="570233" y="24212"/>
                </a:lnTo>
                <a:lnTo>
                  <a:pt x="611518" y="13748"/>
                </a:lnTo>
                <a:lnTo>
                  <a:pt x="653604" y="6167"/>
                </a:lnTo>
                <a:lnTo>
                  <a:pt x="696422" y="1556"/>
                </a:lnTo>
                <a:lnTo>
                  <a:pt x="739902" y="0"/>
                </a:lnTo>
                <a:lnTo>
                  <a:pt x="783381" y="1556"/>
                </a:lnTo>
                <a:lnTo>
                  <a:pt x="826199" y="6167"/>
                </a:lnTo>
                <a:lnTo>
                  <a:pt x="868285" y="13748"/>
                </a:lnTo>
                <a:lnTo>
                  <a:pt x="909570" y="24212"/>
                </a:lnTo>
                <a:lnTo>
                  <a:pt x="949985" y="37474"/>
                </a:lnTo>
                <a:lnTo>
                  <a:pt x="989460" y="53446"/>
                </a:lnTo>
                <a:lnTo>
                  <a:pt x="1027926" y="72044"/>
                </a:lnTo>
                <a:lnTo>
                  <a:pt x="1065313" y="93181"/>
                </a:lnTo>
                <a:lnTo>
                  <a:pt x="1101553" y="116771"/>
                </a:lnTo>
                <a:lnTo>
                  <a:pt x="1136576" y="142729"/>
                </a:lnTo>
                <a:lnTo>
                  <a:pt x="1170313" y="170967"/>
                </a:lnTo>
                <a:lnTo>
                  <a:pt x="1202693" y="201401"/>
                </a:lnTo>
                <a:lnTo>
                  <a:pt x="1233649" y="233943"/>
                </a:lnTo>
                <a:lnTo>
                  <a:pt x="1263110" y="268509"/>
                </a:lnTo>
                <a:lnTo>
                  <a:pt x="1291007" y="305012"/>
                </a:lnTo>
                <a:lnTo>
                  <a:pt x="1317271" y="343366"/>
                </a:lnTo>
                <a:lnTo>
                  <a:pt x="1341832" y="383485"/>
                </a:lnTo>
                <a:lnTo>
                  <a:pt x="1364622" y="425283"/>
                </a:lnTo>
                <a:lnTo>
                  <a:pt x="1385570" y="468674"/>
                </a:lnTo>
                <a:lnTo>
                  <a:pt x="1404608" y="513572"/>
                </a:lnTo>
                <a:lnTo>
                  <a:pt x="1421665" y="559891"/>
                </a:lnTo>
                <a:lnTo>
                  <a:pt x="1436674" y="607545"/>
                </a:lnTo>
                <a:lnTo>
                  <a:pt x="1449563" y="656448"/>
                </a:lnTo>
                <a:lnTo>
                  <a:pt x="1460265" y="706513"/>
                </a:lnTo>
                <a:lnTo>
                  <a:pt x="1468709" y="757656"/>
                </a:lnTo>
                <a:lnTo>
                  <a:pt x="1474826" y="809790"/>
                </a:lnTo>
                <a:lnTo>
                  <a:pt x="1478548" y="862828"/>
                </a:lnTo>
                <a:lnTo>
                  <a:pt x="1479804" y="916686"/>
                </a:lnTo>
                <a:lnTo>
                  <a:pt x="1478548" y="970543"/>
                </a:lnTo>
                <a:lnTo>
                  <a:pt x="1474826" y="1023581"/>
                </a:lnTo>
                <a:lnTo>
                  <a:pt x="1468709" y="1075715"/>
                </a:lnTo>
                <a:lnTo>
                  <a:pt x="1460265" y="1126858"/>
                </a:lnTo>
                <a:lnTo>
                  <a:pt x="1449563" y="1176923"/>
                </a:lnTo>
                <a:lnTo>
                  <a:pt x="1436674" y="1225826"/>
                </a:lnTo>
                <a:lnTo>
                  <a:pt x="1421665" y="1273480"/>
                </a:lnTo>
                <a:lnTo>
                  <a:pt x="1404608" y="1319799"/>
                </a:lnTo>
                <a:lnTo>
                  <a:pt x="1385570" y="1364697"/>
                </a:lnTo>
                <a:lnTo>
                  <a:pt x="1364622" y="1408088"/>
                </a:lnTo>
                <a:lnTo>
                  <a:pt x="1341832" y="1449886"/>
                </a:lnTo>
                <a:lnTo>
                  <a:pt x="1317271" y="1490005"/>
                </a:lnTo>
                <a:lnTo>
                  <a:pt x="1291007" y="1528359"/>
                </a:lnTo>
                <a:lnTo>
                  <a:pt x="1263110" y="1564862"/>
                </a:lnTo>
                <a:lnTo>
                  <a:pt x="1233649" y="1599428"/>
                </a:lnTo>
                <a:lnTo>
                  <a:pt x="1202693" y="1631970"/>
                </a:lnTo>
                <a:lnTo>
                  <a:pt x="1170313" y="1662404"/>
                </a:lnTo>
                <a:lnTo>
                  <a:pt x="1136576" y="1690642"/>
                </a:lnTo>
                <a:lnTo>
                  <a:pt x="1101553" y="1716600"/>
                </a:lnTo>
                <a:lnTo>
                  <a:pt x="1065313" y="1740190"/>
                </a:lnTo>
                <a:lnTo>
                  <a:pt x="1027926" y="1761327"/>
                </a:lnTo>
                <a:lnTo>
                  <a:pt x="989460" y="1779925"/>
                </a:lnTo>
                <a:lnTo>
                  <a:pt x="949985" y="1795897"/>
                </a:lnTo>
                <a:lnTo>
                  <a:pt x="909570" y="1809159"/>
                </a:lnTo>
                <a:lnTo>
                  <a:pt x="868285" y="1819623"/>
                </a:lnTo>
                <a:lnTo>
                  <a:pt x="826199" y="1827204"/>
                </a:lnTo>
                <a:lnTo>
                  <a:pt x="783381" y="1831815"/>
                </a:lnTo>
                <a:lnTo>
                  <a:pt x="739902" y="1833372"/>
                </a:lnTo>
                <a:lnTo>
                  <a:pt x="696422" y="1831815"/>
                </a:lnTo>
                <a:lnTo>
                  <a:pt x="653604" y="1827204"/>
                </a:lnTo>
                <a:lnTo>
                  <a:pt x="611518" y="1819623"/>
                </a:lnTo>
                <a:lnTo>
                  <a:pt x="570233" y="1809159"/>
                </a:lnTo>
                <a:lnTo>
                  <a:pt x="529818" y="1795897"/>
                </a:lnTo>
                <a:lnTo>
                  <a:pt x="490343" y="1779925"/>
                </a:lnTo>
                <a:lnTo>
                  <a:pt x="451877" y="1761327"/>
                </a:lnTo>
                <a:lnTo>
                  <a:pt x="414490" y="1740190"/>
                </a:lnTo>
                <a:lnTo>
                  <a:pt x="378250" y="1716600"/>
                </a:lnTo>
                <a:lnTo>
                  <a:pt x="343227" y="1690642"/>
                </a:lnTo>
                <a:lnTo>
                  <a:pt x="309490" y="1662404"/>
                </a:lnTo>
                <a:lnTo>
                  <a:pt x="277110" y="1631970"/>
                </a:lnTo>
                <a:lnTo>
                  <a:pt x="246154" y="1599428"/>
                </a:lnTo>
                <a:lnTo>
                  <a:pt x="216693" y="1564862"/>
                </a:lnTo>
                <a:lnTo>
                  <a:pt x="188796" y="1528359"/>
                </a:lnTo>
                <a:lnTo>
                  <a:pt x="162532" y="1490005"/>
                </a:lnTo>
                <a:lnTo>
                  <a:pt x="137971" y="1449886"/>
                </a:lnTo>
                <a:lnTo>
                  <a:pt x="115181" y="1408088"/>
                </a:lnTo>
                <a:lnTo>
                  <a:pt x="94233" y="1364697"/>
                </a:lnTo>
                <a:lnTo>
                  <a:pt x="75195" y="1319799"/>
                </a:lnTo>
                <a:lnTo>
                  <a:pt x="58138" y="1273480"/>
                </a:lnTo>
                <a:lnTo>
                  <a:pt x="43129" y="1225826"/>
                </a:lnTo>
                <a:lnTo>
                  <a:pt x="30240" y="1176923"/>
                </a:lnTo>
                <a:lnTo>
                  <a:pt x="19538" y="1126858"/>
                </a:lnTo>
                <a:lnTo>
                  <a:pt x="11094" y="1075715"/>
                </a:lnTo>
                <a:lnTo>
                  <a:pt x="4977" y="1023581"/>
                </a:lnTo>
                <a:lnTo>
                  <a:pt x="1255" y="970543"/>
                </a:lnTo>
                <a:lnTo>
                  <a:pt x="0" y="916686"/>
                </a:lnTo>
                <a:close/>
              </a:path>
            </a:pathLst>
          </a:custGeom>
          <a:ln w="762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0BF1AE-6997-42FC-ACB7-A9DDCCD2A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7911" y="6296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2860" y="-9234"/>
            <a:ext cx="9144000" cy="68579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7240" y="0"/>
            <a:ext cx="7543800" cy="381000"/>
          </a:xfrm>
          <a:custGeom>
            <a:avLst/>
            <a:gdLst/>
            <a:ahLst/>
            <a:cxnLst/>
            <a:rect l="l" t="t" r="r" b="b"/>
            <a:pathLst>
              <a:path w="7543800" h="381000">
                <a:moveTo>
                  <a:pt x="0" y="381000"/>
                </a:moveTo>
                <a:lnTo>
                  <a:pt x="7543800" y="381000"/>
                </a:lnTo>
                <a:lnTo>
                  <a:pt x="7543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8877" y="780999"/>
            <a:ext cx="7324524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0" dirty="0">
                <a:solidFill>
                  <a:srgbClr val="252525"/>
                </a:solidFill>
                <a:latin typeface="Impact"/>
                <a:cs typeface="Impact"/>
              </a:rPr>
              <a:t>Physical</a:t>
            </a:r>
            <a:r>
              <a:rPr sz="6000" b="0" spc="-130" dirty="0">
                <a:solidFill>
                  <a:srgbClr val="252525"/>
                </a:solidFill>
                <a:latin typeface="Impact"/>
                <a:cs typeface="Impact"/>
              </a:rPr>
              <a:t> </a:t>
            </a:r>
            <a:r>
              <a:rPr sz="6000" b="0" dirty="0">
                <a:solidFill>
                  <a:srgbClr val="252525"/>
                </a:solidFill>
                <a:latin typeface="Impact"/>
                <a:cs typeface="Impact"/>
              </a:rPr>
              <a:t>Education</a:t>
            </a:r>
            <a:endParaRPr sz="6000" dirty="0">
              <a:latin typeface="Impact"/>
              <a:cs typeface="Impac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46" y="2176830"/>
            <a:ext cx="8484338" cy="1404304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-152400" y="2585539"/>
            <a:ext cx="915871" cy="1834061"/>
          </a:xfrm>
          <a:custGeom>
            <a:avLst/>
            <a:gdLst/>
            <a:ahLst/>
            <a:cxnLst/>
            <a:rect l="l" t="t" r="r" b="b"/>
            <a:pathLst>
              <a:path w="646430" h="1902460">
                <a:moveTo>
                  <a:pt x="484631" y="323088"/>
                </a:moveTo>
                <a:lnTo>
                  <a:pt x="161544" y="323088"/>
                </a:lnTo>
                <a:lnTo>
                  <a:pt x="161544" y="1901952"/>
                </a:lnTo>
                <a:lnTo>
                  <a:pt x="484631" y="1901952"/>
                </a:lnTo>
                <a:lnTo>
                  <a:pt x="484631" y="323088"/>
                </a:lnTo>
                <a:close/>
              </a:path>
              <a:path w="646430" h="1902460">
                <a:moveTo>
                  <a:pt x="323088" y="0"/>
                </a:moveTo>
                <a:lnTo>
                  <a:pt x="0" y="323088"/>
                </a:lnTo>
                <a:lnTo>
                  <a:pt x="646176" y="323088"/>
                </a:lnTo>
                <a:lnTo>
                  <a:pt x="323088" y="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636" y="2090509"/>
            <a:ext cx="777240" cy="426720"/>
          </a:xfrm>
          <a:custGeom>
            <a:avLst/>
            <a:gdLst/>
            <a:ahLst/>
            <a:cxnLst/>
            <a:rect l="l" t="t" r="r" b="b"/>
            <a:pathLst>
              <a:path w="777239" h="426719">
                <a:moveTo>
                  <a:pt x="0" y="213360"/>
                </a:moveTo>
                <a:lnTo>
                  <a:pt x="19811" y="145913"/>
                </a:lnTo>
                <a:lnTo>
                  <a:pt x="43376" y="115299"/>
                </a:lnTo>
                <a:lnTo>
                  <a:pt x="74980" y="87343"/>
                </a:lnTo>
                <a:lnTo>
                  <a:pt x="113823" y="62484"/>
                </a:lnTo>
                <a:lnTo>
                  <a:pt x="159105" y="41160"/>
                </a:lnTo>
                <a:lnTo>
                  <a:pt x="210026" y="23810"/>
                </a:lnTo>
                <a:lnTo>
                  <a:pt x="265785" y="10875"/>
                </a:lnTo>
                <a:lnTo>
                  <a:pt x="325583" y="2791"/>
                </a:lnTo>
                <a:lnTo>
                  <a:pt x="388619" y="0"/>
                </a:lnTo>
                <a:lnTo>
                  <a:pt x="451656" y="2791"/>
                </a:lnTo>
                <a:lnTo>
                  <a:pt x="511454" y="10875"/>
                </a:lnTo>
                <a:lnTo>
                  <a:pt x="567213" y="23810"/>
                </a:lnTo>
                <a:lnTo>
                  <a:pt x="618134" y="41160"/>
                </a:lnTo>
                <a:lnTo>
                  <a:pt x="663416" y="62483"/>
                </a:lnTo>
                <a:lnTo>
                  <a:pt x="702259" y="87343"/>
                </a:lnTo>
                <a:lnTo>
                  <a:pt x="733863" y="115299"/>
                </a:lnTo>
                <a:lnTo>
                  <a:pt x="757427" y="145913"/>
                </a:lnTo>
                <a:lnTo>
                  <a:pt x="777239" y="213360"/>
                </a:lnTo>
                <a:lnTo>
                  <a:pt x="772153" y="247973"/>
                </a:lnTo>
                <a:lnTo>
                  <a:pt x="733863" y="311420"/>
                </a:lnTo>
                <a:lnTo>
                  <a:pt x="702259" y="339376"/>
                </a:lnTo>
                <a:lnTo>
                  <a:pt x="663416" y="364236"/>
                </a:lnTo>
                <a:lnTo>
                  <a:pt x="618134" y="385559"/>
                </a:lnTo>
                <a:lnTo>
                  <a:pt x="567213" y="402909"/>
                </a:lnTo>
                <a:lnTo>
                  <a:pt x="511454" y="415844"/>
                </a:lnTo>
                <a:lnTo>
                  <a:pt x="451656" y="423928"/>
                </a:lnTo>
                <a:lnTo>
                  <a:pt x="388619" y="426720"/>
                </a:lnTo>
                <a:lnTo>
                  <a:pt x="325583" y="423928"/>
                </a:lnTo>
                <a:lnTo>
                  <a:pt x="265785" y="415844"/>
                </a:lnTo>
                <a:lnTo>
                  <a:pt x="210026" y="402909"/>
                </a:lnTo>
                <a:lnTo>
                  <a:pt x="159105" y="385559"/>
                </a:lnTo>
                <a:lnTo>
                  <a:pt x="113823" y="364236"/>
                </a:lnTo>
                <a:lnTo>
                  <a:pt x="74980" y="339376"/>
                </a:lnTo>
                <a:lnTo>
                  <a:pt x="43376" y="311420"/>
                </a:lnTo>
                <a:lnTo>
                  <a:pt x="19811" y="280806"/>
                </a:lnTo>
                <a:lnTo>
                  <a:pt x="0" y="213360"/>
                </a:lnTo>
                <a:close/>
              </a:path>
            </a:pathLst>
          </a:custGeom>
          <a:ln w="5791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/>
          <p:cNvSpPr/>
          <p:nvPr/>
        </p:nvSpPr>
        <p:spPr>
          <a:xfrm>
            <a:off x="1219200" y="2131110"/>
            <a:ext cx="914400" cy="426720"/>
          </a:xfrm>
          <a:custGeom>
            <a:avLst/>
            <a:gdLst/>
            <a:ahLst/>
            <a:cxnLst/>
            <a:rect l="l" t="t" r="r" b="b"/>
            <a:pathLst>
              <a:path w="777239" h="426719">
                <a:moveTo>
                  <a:pt x="0" y="213360"/>
                </a:moveTo>
                <a:lnTo>
                  <a:pt x="19811" y="145913"/>
                </a:lnTo>
                <a:lnTo>
                  <a:pt x="43376" y="115299"/>
                </a:lnTo>
                <a:lnTo>
                  <a:pt x="74980" y="87343"/>
                </a:lnTo>
                <a:lnTo>
                  <a:pt x="113823" y="62484"/>
                </a:lnTo>
                <a:lnTo>
                  <a:pt x="159105" y="41160"/>
                </a:lnTo>
                <a:lnTo>
                  <a:pt x="210026" y="23810"/>
                </a:lnTo>
                <a:lnTo>
                  <a:pt x="265785" y="10875"/>
                </a:lnTo>
                <a:lnTo>
                  <a:pt x="325583" y="2791"/>
                </a:lnTo>
                <a:lnTo>
                  <a:pt x="388619" y="0"/>
                </a:lnTo>
                <a:lnTo>
                  <a:pt x="451656" y="2791"/>
                </a:lnTo>
                <a:lnTo>
                  <a:pt x="511454" y="10875"/>
                </a:lnTo>
                <a:lnTo>
                  <a:pt x="567213" y="23810"/>
                </a:lnTo>
                <a:lnTo>
                  <a:pt x="618134" y="41160"/>
                </a:lnTo>
                <a:lnTo>
                  <a:pt x="663416" y="62483"/>
                </a:lnTo>
                <a:lnTo>
                  <a:pt x="702259" y="87343"/>
                </a:lnTo>
                <a:lnTo>
                  <a:pt x="733863" y="115299"/>
                </a:lnTo>
                <a:lnTo>
                  <a:pt x="757427" y="145913"/>
                </a:lnTo>
                <a:lnTo>
                  <a:pt x="777239" y="213360"/>
                </a:lnTo>
                <a:lnTo>
                  <a:pt x="772153" y="247973"/>
                </a:lnTo>
                <a:lnTo>
                  <a:pt x="733863" y="311420"/>
                </a:lnTo>
                <a:lnTo>
                  <a:pt x="702259" y="339376"/>
                </a:lnTo>
                <a:lnTo>
                  <a:pt x="663416" y="364236"/>
                </a:lnTo>
                <a:lnTo>
                  <a:pt x="618134" y="385559"/>
                </a:lnTo>
                <a:lnTo>
                  <a:pt x="567213" y="402909"/>
                </a:lnTo>
                <a:lnTo>
                  <a:pt x="511454" y="415844"/>
                </a:lnTo>
                <a:lnTo>
                  <a:pt x="451656" y="423928"/>
                </a:lnTo>
                <a:lnTo>
                  <a:pt x="388619" y="426720"/>
                </a:lnTo>
                <a:lnTo>
                  <a:pt x="325583" y="423928"/>
                </a:lnTo>
                <a:lnTo>
                  <a:pt x="265785" y="415844"/>
                </a:lnTo>
                <a:lnTo>
                  <a:pt x="210026" y="402909"/>
                </a:lnTo>
                <a:lnTo>
                  <a:pt x="159105" y="385559"/>
                </a:lnTo>
                <a:lnTo>
                  <a:pt x="113823" y="364236"/>
                </a:lnTo>
                <a:lnTo>
                  <a:pt x="74980" y="339376"/>
                </a:lnTo>
                <a:lnTo>
                  <a:pt x="43376" y="311420"/>
                </a:lnTo>
                <a:lnTo>
                  <a:pt x="19811" y="280806"/>
                </a:lnTo>
                <a:lnTo>
                  <a:pt x="0" y="213360"/>
                </a:lnTo>
                <a:close/>
              </a:path>
            </a:pathLst>
          </a:custGeom>
          <a:ln w="5791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 txBox="1">
            <a:spLocks/>
          </p:cNvSpPr>
          <p:nvPr/>
        </p:nvSpPr>
        <p:spPr>
          <a:xfrm>
            <a:off x="685800" y="3659761"/>
            <a:ext cx="8458199" cy="31726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900" b="1" i="0">
                <a:solidFill>
                  <a:srgbClr val="AC000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3556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200" b="0" kern="0" dirty="0">
                <a:latin typeface="+mn-lt"/>
                <a:cs typeface="Impact"/>
              </a:rPr>
              <a:t>All students will need to dress out in PE and Athletics. Uniforms may be purchased through the school </a:t>
            </a:r>
            <a:r>
              <a:rPr lang="en-US" sz="2200" b="0" kern="0" dirty="0" err="1">
                <a:latin typeface="+mn-lt"/>
                <a:cs typeface="Impact"/>
              </a:rPr>
              <a:t>webstore</a:t>
            </a:r>
            <a:r>
              <a:rPr lang="en-US" sz="2200" b="0" kern="0" dirty="0">
                <a:latin typeface="+mn-lt"/>
                <a:cs typeface="Impact"/>
              </a:rPr>
              <a:t>.</a:t>
            </a:r>
          </a:p>
          <a:p>
            <a:pPr marL="3556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200" b="0" kern="0" dirty="0">
                <a:latin typeface="+mn-lt"/>
                <a:cs typeface="Impact"/>
              </a:rPr>
              <a:t>Athletic students MUST have a physical on file by the first week of school. Athletics information may be found here. </a:t>
            </a:r>
            <a:r>
              <a:rPr lang="en-US" sz="2200" b="0" kern="0" dirty="0">
                <a:latin typeface="+mn-lt"/>
                <a:cs typeface="Impact"/>
                <a:hlinkClick r:id="rId7"/>
              </a:rPr>
              <a:t>http://www.conroeisd.net/department/athletics/</a:t>
            </a:r>
            <a:endParaRPr lang="en-US" sz="2200" b="0" kern="0" dirty="0">
              <a:latin typeface="+mn-lt"/>
              <a:cs typeface="Impact"/>
            </a:endParaRPr>
          </a:p>
          <a:p>
            <a:pPr marL="3556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200" b="0" kern="0" dirty="0">
                <a:solidFill>
                  <a:srgbClr val="C00000"/>
                </a:solidFill>
                <a:latin typeface="+mn-lt"/>
                <a:cs typeface="Impact"/>
              </a:rPr>
              <a:t>Off-Campus PE application deadline May 1</a:t>
            </a:r>
            <a:r>
              <a:rPr lang="en-US" sz="2200" b="0" kern="0" baseline="30000" dirty="0">
                <a:solidFill>
                  <a:srgbClr val="C00000"/>
                </a:solidFill>
                <a:latin typeface="+mn-lt"/>
                <a:cs typeface="Impact"/>
              </a:rPr>
              <a:t>st</a:t>
            </a:r>
            <a:r>
              <a:rPr lang="en-US" sz="2200" b="0" kern="0" dirty="0">
                <a:solidFill>
                  <a:srgbClr val="C00000"/>
                </a:solidFill>
                <a:latin typeface="+mn-lt"/>
                <a:cs typeface="Impact"/>
              </a:rPr>
              <a:t>. </a:t>
            </a:r>
            <a:r>
              <a:rPr lang="en-US" sz="2200" b="0" kern="0" dirty="0">
                <a:latin typeface="+mn-lt"/>
                <a:cs typeface="Impact"/>
                <a:hlinkClick r:id="rId8"/>
              </a:rPr>
              <a:t>https://apps.conroeisd.net/physedoffsite/</a:t>
            </a:r>
            <a:endParaRPr lang="en-US" sz="2200" b="0" kern="0" dirty="0">
              <a:latin typeface="+mn-lt"/>
              <a:cs typeface="Impact"/>
            </a:endParaRPr>
          </a:p>
          <a:p>
            <a:pPr marL="3556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sz="2400" b="0" kern="0" dirty="0">
              <a:latin typeface="+mj-lt"/>
              <a:cs typeface="Impact"/>
            </a:endParaRPr>
          </a:p>
          <a:p>
            <a:pPr marL="12700">
              <a:spcBef>
                <a:spcPts val="100"/>
              </a:spcBef>
            </a:pPr>
            <a:endParaRPr lang="en-US" sz="2400" b="0" kern="0" dirty="0">
              <a:latin typeface="+mj-lt"/>
              <a:cs typeface="Impact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B5A4EA-B972-44C7-AD86-253B716F2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93281" y="12252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704" y="-68803"/>
            <a:ext cx="9144000" cy="68579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7240" y="0"/>
            <a:ext cx="7543800" cy="381000"/>
          </a:xfrm>
          <a:custGeom>
            <a:avLst/>
            <a:gdLst/>
            <a:ahLst/>
            <a:cxnLst/>
            <a:rect l="l" t="t" r="r" b="b"/>
            <a:pathLst>
              <a:path w="7543800" h="381000">
                <a:moveTo>
                  <a:pt x="0" y="381000"/>
                </a:moveTo>
                <a:lnTo>
                  <a:pt x="7543800" y="381000"/>
                </a:lnTo>
                <a:lnTo>
                  <a:pt x="7543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946" y="464221"/>
            <a:ext cx="7757254" cy="622298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76600" y="-111665"/>
            <a:ext cx="2324735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-5" dirty="0">
                <a:solidFill>
                  <a:srgbClr val="252525"/>
                </a:solidFill>
                <a:latin typeface="Impact"/>
                <a:cs typeface="Impact"/>
              </a:rPr>
              <a:t>Electives</a:t>
            </a:r>
          </a:p>
        </p:txBody>
      </p:sp>
      <p:sp>
        <p:nvSpPr>
          <p:cNvPr id="10" name="object 10"/>
          <p:cNvSpPr/>
          <p:nvPr/>
        </p:nvSpPr>
        <p:spPr>
          <a:xfrm rot="20335096">
            <a:off x="477474" y="860371"/>
            <a:ext cx="904240" cy="2097405"/>
          </a:xfrm>
          <a:custGeom>
            <a:avLst/>
            <a:gdLst/>
            <a:ahLst/>
            <a:cxnLst/>
            <a:rect l="l" t="t" r="r" b="b"/>
            <a:pathLst>
              <a:path w="904239" h="2097404">
                <a:moveTo>
                  <a:pt x="903732" y="1645157"/>
                </a:moveTo>
                <a:lnTo>
                  <a:pt x="0" y="1645157"/>
                </a:lnTo>
                <a:lnTo>
                  <a:pt x="451866" y="2097023"/>
                </a:lnTo>
                <a:lnTo>
                  <a:pt x="903732" y="1645157"/>
                </a:lnTo>
                <a:close/>
              </a:path>
              <a:path w="904239" h="2097404">
                <a:moveTo>
                  <a:pt x="677799" y="0"/>
                </a:moveTo>
                <a:lnTo>
                  <a:pt x="225933" y="0"/>
                </a:lnTo>
                <a:lnTo>
                  <a:pt x="225933" y="1645157"/>
                </a:lnTo>
                <a:lnTo>
                  <a:pt x="677799" y="1645157"/>
                </a:lnTo>
                <a:lnTo>
                  <a:pt x="677799" y="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3261" y="2727880"/>
            <a:ext cx="992505" cy="463550"/>
          </a:xfrm>
          <a:custGeom>
            <a:avLst/>
            <a:gdLst/>
            <a:ahLst/>
            <a:cxnLst/>
            <a:rect l="l" t="t" r="r" b="b"/>
            <a:pathLst>
              <a:path w="992505" h="463550">
                <a:moveTo>
                  <a:pt x="0" y="231648"/>
                </a:moveTo>
                <a:lnTo>
                  <a:pt x="15151" y="174625"/>
                </a:lnTo>
                <a:lnTo>
                  <a:pt x="58127" y="122769"/>
                </a:lnTo>
                <a:lnTo>
                  <a:pt x="88885" y="99322"/>
                </a:lnTo>
                <a:lnTo>
                  <a:pt x="125204" y="77820"/>
                </a:lnTo>
                <a:lnTo>
                  <a:pt x="166618" y="58478"/>
                </a:lnTo>
                <a:lnTo>
                  <a:pt x="212663" y="41516"/>
                </a:lnTo>
                <a:lnTo>
                  <a:pt x="262873" y="27150"/>
                </a:lnTo>
                <a:lnTo>
                  <a:pt x="316783" y="15598"/>
                </a:lnTo>
                <a:lnTo>
                  <a:pt x="373928" y="7077"/>
                </a:lnTo>
                <a:lnTo>
                  <a:pt x="433842" y="1805"/>
                </a:lnTo>
                <a:lnTo>
                  <a:pt x="496062" y="0"/>
                </a:lnTo>
                <a:lnTo>
                  <a:pt x="558281" y="1805"/>
                </a:lnTo>
                <a:lnTo>
                  <a:pt x="618195" y="7077"/>
                </a:lnTo>
                <a:lnTo>
                  <a:pt x="675340" y="15598"/>
                </a:lnTo>
                <a:lnTo>
                  <a:pt x="729250" y="27150"/>
                </a:lnTo>
                <a:lnTo>
                  <a:pt x="779460" y="41516"/>
                </a:lnTo>
                <a:lnTo>
                  <a:pt x="825505" y="58478"/>
                </a:lnTo>
                <a:lnTo>
                  <a:pt x="866919" y="77820"/>
                </a:lnTo>
                <a:lnTo>
                  <a:pt x="903238" y="99322"/>
                </a:lnTo>
                <a:lnTo>
                  <a:pt x="933996" y="122769"/>
                </a:lnTo>
                <a:lnTo>
                  <a:pt x="976972" y="174625"/>
                </a:lnTo>
                <a:lnTo>
                  <a:pt x="992124" y="231648"/>
                </a:lnTo>
                <a:lnTo>
                  <a:pt x="988258" y="260696"/>
                </a:lnTo>
                <a:lnTo>
                  <a:pt x="958729" y="315352"/>
                </a:lnTo>
                <a:lnTo>
                  <a:pt x="903238" y="363973"/>
                </a:lnTo>
                <a:lnTo>
                  <a:pt x="866919" y="385475"/>
                </a:lnTo>
                <a:lnTo>
                  <a:pt x="825505" y="404817"/>
                </a:lnTo>
                <a:lnTo>
                  <a:pt x="779460" y="421779"/>
                </a:lnTo>
                <a:lnTo>
                  <a:pt x="729250" y="436145"/>
                </a:lnTo>
                <a:lnTo>
                  <a:pt x="675340" y="447697"/>
                </a:lnTo>
                <a:lnTo>
                  <a:pt x="618195" y="456218"/>
                </a:lnTo>
                <a:lnTo>
                  <a:pt x="558281" y="461490"/>
                </a:lnTo>
                <a:lnTo>
                  <a:pt x="496062" y="463295"/>
                </a:lnTo>
                <a:lnTo>
                  <a:pt x="433842" y="461490"/>
                </a:lnTo>
                <a:lnTo>
                  <a:pt x="373928" y="456218"/>
                </a:lnTo>
                <a:lnTo>
                  <a:pt x="316783" y="447697"/>
                </a:lnTo>
                <a:lnTo>
                  <a:pt x="262873" y="436145"/>
                </a:lnTo>
                <a:lnTo>
                  <a:pt x="212663" y="421779"/>
                </a:lnTo>
                <a:lnTo>
                  <a:pt x="166618" y="404817"/>
                </a:lnTo>
                <a:lnTo>
                  <a:pt x="125204" y="385475"/>
                </a:lnTo>
                <a:lnTo>
                  <a:pt x="88885" y="363973"/>
                </a:lnTo>
                <a:lnTo>
                  <a:pt x="58127" y="340526"/>
                </a:lnTo>
                <a:lnTo>
                  <a:pt x="15151" y="288670"/>
                </a:lnTo>
                <a:lnTo>
                  <a:pt x="0" y="231648"/>
                </a:lnTo>
                <a:close/>
              </a:path>
            </a:pathLst>
          </a:custGeom>
          <a:ln w="5791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5410200" y="2542370"/>
            <a:ext cx="2331536" cy="14901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kern="0" dirty="0">
                <a:solidFill>
                  <a:srgbClr val="C00000"/>
                </a:solidFill>
                <a:cs typeface="Impact"/>
              </a:rPr>
              <a:t>Note: Courses with an “H” are only one semester. </a:t>
            </a:r>
          </a:p>
          <a:p>
            <a:pPr marL="12700">
              <a:spcBef>
                <a:spcPts val="95"/>
              </a:spcBef>
            </a:pPr>
            <a:r>
              <a:rPr lang="en-US" kern="0" dirty="0">
                <a:solidFill>
                  <a:srgbClr val="C00000"/>
                </a:solidFill>
                <a:cs typeface="Impact"/>
              </a:rPr>
              <a:t>Courses with an “A” “B” are full year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851A6B-00CC-43B9-A73A-7CA197024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5879" y="-1164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764540" y="5082336"/>
            <a:ext cx="7569200" cy="11278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42340">
              <a:lnSpc>
                <a:spcPct val="100000"/>
              </a:lnSpc>
              <a:spcBef>
                <a:spcPts val="95"/>
              </a:spcBef>
            </a:pPr>
            <a:r>
              <a:rPr sz="5450" spc="-5" dirty="0">
                <a:solidFill>
                  <a:srgbClr val="252525"/>
                </a:solidFill>
                <a:latin typeface="Impact"/>
                <a:cs typeface="Impact"/>
              </a:rPr>
              <a:t>Alternates- </a:t>
            </a:r>
            <a:r>
              <a:rPr lang="en-US" spc="-5" dirty="0">
                <a:solidFill>
                  <a:srgbClr val="252525"/>
                </a:solidFill>
                <a:latin typeface="Impact"/>
                <a:cs typeface="Impact"/>
              </a:rPr>
              <a:t>Pick only 4 alternate courses</a:t>
            </a:r>
            <a:r>
              <a:rPr sz="1800" spc="-10" dirty="0">
                <a:solidFill>
                  <a:srgbClr val="252525"/>
                </a:solidFill>
                <a:latin typeface="Impact"/>
                <a:cs typeface="Impact"/>
              </a:rPr>
              <a:t>, in </a:t>
            </a:r>
            <a:r>
              <a:rPr sz="1800" dirty="0">
                <a:solidFill>
                  <a:srgbClr val="252525"/>
                </a:solidFill>
                <a:latin typeface="Impact"/>
                <a:cs typeface="Impact"/>
              </a:rPr>
              <a:t>case </a:t>
            </a:r>
            <a:r>
              <a:rPr sz="1800" spc="-5" dirty="0">
                <a:solidFill>
                  <a:srgbClr val="252525"/>
                </a:solidFill>
                <a:latin typeface="Impact"/>
                <a:cs typeface="Impact"/>
              </a:rPr>
              <a:t>there </a:t>
            </a:r>
            <a:r>
              <a:rPr sz="1800" spc="-10" dirty="0">
                <a:solidFill>
                  <a:srgbClr val="252525"/>
                </a:solidFill>
                <a:latin typeface="Impact"/>
                <a:cs typeface="Impact"/>
              </a:rPr>
              <a:t>is</a:t>
            </a:r>
            <a:r>
              <a:rPr sz="1800" spc="10" dirty="0">
                <a:solidFill>
                  <a:srgbClr val="252525"/>
                </a:solidFill>
                <a:latin typeface="Impact"/>
                <a:cs typeface="Impact"/>
              </a:rPr>
              <a:t> </a:t>
            </a:r>
            <a:r>
              <a:rPr sz="1800" dirty="0">
                <a:solidFill>
                  <a:srgbClr val="252525"/>
                </a:solidFill>
                <a:latin typeface="Impact"/>
                <a:cs typeface="Impact"/>
              </a:rPr>
              <a:t>a</a:t>
            </a:r>
            <a:r>
              <a:rPr lang="en-US" sz="1800" dirty="0">
                <a:solidFill>
                  <a:srgbClr val="252525"/>
                </a:solidFill>
                <a:latin typeface="Impact"/>
                <a:cs typeface="Impact"/>
              </a:rPr>
              <a:t> conflict with your other elective choices. </a:t>
            </a:r>
            <a:endParaRPr sz="1800" dirty="0">
              <a:latin typeface="Impact"/>
              <a:cs typeface="Impac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672" y="208851"/>
            <a:ext cx="6480048" cy="5105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 rot="1113747">
            <a:off x="645460" y="4386834"/>
            <a:ext cx="1054735" cy="1854835"/>
          </a:xfrm>
          <a:custGeom>
            <a:avLst/>
            <a:gdLst/>
            <a:ahLst/>
            <a:cxnLst/>
            <a:rect l="l" t="t" r="r" b="b"/>
            <a:pathLst>
              <a:path w="1054735" h="1854835">
                <a:moveTo>
                  <a:pt x="790955" y="527304"/>
                </a:moveTo>
                <a:lnTo>
                  <a:pt x="263652" y="527304"/>
                </a:lnTo>
                <a:lnTo>
                  <a:pt x="263652" y="1854708"/>
                </a:lnTo>
                <a:lnTo>
                  <a:pt x="790955" y="1854708"/>
                </a:lnTo>
                <a:lnTo>
                  <a:pt x="790955" y="527304"/>
                </a:lnTo>
                <a:close/>
              </a:path>
              <a:path w="1054735" h="1854835">
                <a:moveTo>
                  <a:pt x="527304" y="0"/>
                </a:moveTo>
                <a:lnTo>
                  <a:pt x="0" y="527304"/>
                </a:lnTo>
                <a:lnTo>
                  <a:pt x="1054608" y="527304"/>
                </a:lnTo>
                <a:lnTo>
                  <a:pt x="527304" y="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600" y="3692383"/>
            <a:ext cx="914401" cy="685800"/>
          </a:xfrm>
          <a:custGeom>
            <a:avLst/>
            <a:gdLst/>
            <a:ahLst/>
            <a:cxnLst/>
            <a:rect l="l" t="t" r="r" b="b"/>
            <a:pathLst>
              <a:path w="1056639" h="443864">
                <a:moveTo>
                  <a:pt x="0" y="221742"/>
                </a:moveTo>
                <a:lnTo>
                  <a:pt x="16127" y="167155"/>
                </a:lnTo>
                <a:lnTo>
                  <a:pt x="61871" y="117516"/>
                </a:lnTo>
                <a:lnTo>
                  <a:pt x="94611" y="95072"/>
                </a:lnTo>
                <a:lnTo>
                  <a:pt x="133271" y="74489"/>
                </a:lnTo>
                <a:lnTo>
                  <a:pt x="177356" y="55975"/>
                </a:lnTo>
                <a:lnTo>
                  <a:pt x="226370" y="39738"/>
                </a:lnTo>
                <a:lnTo>
                  <a:pt x="279819" y="25987"/>
                </a:lnTo>
                <a:lnTo>
                  <a:pt x="337208" y="14930"/>
                </a:lnTo>
                <a:lnTo>
                  <a:pt x="398042" y="6774"/>
                </a:lnTo>
                <a:lnTo>
                  <a:pt x="461826" y="1728"/>
                </a:lnTo>
                <a:lnTo>
                  <a:pt x="528066" y="0"/>
                </a:lnTo>
                <a:lnTo>
                  <a:pt x="594295" y="1728"/>
                </a:lnTo>
                <a:lnTo>
                  <a:pt x="658072" y="6774"/>
                </a:lnTo>
                <a:lnTo>
                  <a:pt x="718902" y="14930"/>
                </a:lnTo>
                <a:lnTo>
                  <a:pt x="776290" y="25987"/>
                </a:lnTo>
                <a:lnTo>
                  <a:pt x="829739" y="39738"/>
                </a:lnTo>
                <a:lnTo>
                  <a:pt x="878755" y="55975"/>
                </a:lnTo>
                <a:lnTo>
                  <a:pt x="922842" y="74489"/>
                </a:lnTo>
                <a:lnTo>
                  <a:pt x="961506" y="95072"/>
                </a:lnTo>
                <a:lnTo>
                  <a:pt x="994250" y="117516"/>
                </a:lnTo>
                <a:lnTo>
                  <a:pt x="1040001" y="167155"/>
                </a:lnTo>
                <a:lnTo>
                  <a:pt x="1056131" y="221742"/>
                </a:lnTo>
                <a:lnTo>
                  <a:pt x="1052016" y="249549"/>
                </a:lnTo>
                <a:lnTo>
                  <a:pt x="1020580" y="301870"/>
                </a:lnTo>
                <a:lnTo>
                  <a:pt x="961506" y="348411"/>
                </a:lnTo>
                <a:lnTo>
                  <a:pt x="922842" y="368994"/>
                </a:lnTo>
                <a:lnTo>
                  <a:pt x="878755" y="387508"/>
                </a:lnTo>
                <a:lnTo>
                  <a:pt x="829739" y="403745"/>
                </a:lnTo>
                <a:lnTo>
                  <a:pt x="776290" y="417496"/>
                </a:lnTo>
                <a:lnTo>
                  <a:pt x="718902" y="428553"/>
                </a:lnTo>
                <a:lnTo>
                  <a:pt x="658072" y="436709"/>
                </a:lnTo>
                <a:lnTo>
                  <a:pt x="594295" y="441755"/>
                </a:lnTo>
                <a:lnTo>
                  <a:pt x="528066" y="443484"/>
                </a:lnTo>
                <a:lnTo>
                  <a:pt x="461826" y="441755"/>
                </a:lnTo>
                <a:lnTo>
                  <a:pt x="398042" y="436709"/>
                </a:lnTo>
                <a:lnTo>
                  <a:pt x="337208" y="428553"/>
                </a:lnTo>
                <a:lnTo>
                  <a:pt x="279819" y="417496"/>
                </a:lnTo>
                <a:lnTo>
                  <a:pt x="226370" y="403745"/>
                </a:lnTo>
                <a:lnTo>
                  <a:pt x="177356" y="387508"/>
                </a:lnTo>
                <a:lnTo>
                  <a:pt x="133271" y="368994"/>
                </a:lnTo>
                <a:lnTo>
                  <a:pt x="94611" y="348411"/>
                </a:lnTo>
                <a:lnTo>
                  <a:pt x="61871" y="325967"/>
                </a:lnTo>
                <a:lnTo>
                  <a:pt x="16127" y="276328"/>
                </a:lnTo>
                <a:lnTo>
                  <a:pt x="0" y="221742"/>
                </a:lnTo>
                <a:close/>
              </a:path>
            </a:pathLst>
          </a:custGeom>
          <a:ln w="5791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D8EB1F-43B0-44AB-B369-2730C91E4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227" y="1066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4000" cy="68164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7240" y="0"/>
            <a:ext cx="7543800" cy="381000"/>
          </a:xfrm>
          <a:custGeom>
            <a:avLst/>
            <a:gdLst/>
            <a:ahLst/>
            <a:cxnLst/>
            <a:rect l="l" t="t" r="r" b="b"/>
            <a:pathLst>
              <a:path w="7543800" h="381000">
                <a:moveTo>
                  <a:pt x="0" y="381000"/>
                </a:moveTo>
                <a:lnTo>
                  <a:pt x="7543800" y="381000"/>
                </a:lnTo>
                <a:lnTo>
                  <a:pt x="7543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504" y="578807"/>
            <a:ext cx="5641343" cy="482413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-16965"/>
            <a:ext cx="8413115" cy="689291"/>
          </a:xfrm>
          <a:prstGeom prst="rect">
            <a:avLst/>
          </a:prstGeom>
          <a:solidFill>
            <a:srgbClr val="B30501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0" spc="-10" dirty="0">
                <a:solidFill>
                  <a:srgbClr val="252525"/>
                </a:solidFill>
                <a:latin typeface="+mj-lt"/>
                <a:cs typeface="Impact"/>
              </a:rPr>
              <a:t>Sample </a:t>
            </a:r>
            <a:r>
              <a:rPr sz="4400" b="0" spc="-5" dirty="0">
                <a:solidFill>
                  <a:srgbClr val="252525"/>
                </a:solidFill>
                <a:latin typeface="+mj-lt"/>
                <a:cs typeface="Impact"/>
              </a:rPr>
              <a:t>Course Request </a:t>
            </a:r>
            <a:r>
              <a:rPr sz="4400" b="0" dirty="0">
                <a:solidFill>
                  <a:srgbClr val="252525"/>
                </a:solidFill>
                <a:latin typeface="+mj-lt"/>
                <a:cs typeface="Impact"/>
              </a:rPr>
              <a:t>7</a:t>
            </a:r>
            <a:r>
              <a:rPr sz="4400" b="0" baseline="24786" dirty="0">
                <a:solidFill>
                  <a:srgbClr val="252525"/>
                </a:solidFill>
                <a:latin typeface="+mj-lt"/>
                <a:cs typeface="Impact"/>
              </a:rPr>
              <a:t>th</a:t>
            </a:r>
            <a:r>
              <a:rPr sz="4400" b="0" spc="345" baseline="24786" dirty="0">
                <a:solidFill>
                  <a:srgbClr val="252525"/>
                </a:solidFill>
                <a:latin typeface="+mj-lt"/>
                <a:cs typeface="Impact"/>
              </a:rPr>
              <a:t> </a:t>
            </a:r>
            <a:r>
              <a:rPr sz="4400" b="0" spc="-10" dirty="0">
                <a:solidFill>
                  <a:srgbClr val="252525"/>
                </a:solidFill>
                <a:latin typeface="+mj-lt"/>
                <a:cs typeface="Impact"/>
              </a:rPr>
              <a:t>Grade</a:t>
            </a:r>
            <a:endParaRPr sz="4400" dirty="0">
              <a:latin typeface="+mj-lt"/>
              <a:cs typeface="Impac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27390" y="4570432"/>
            <a:ext cx="1301750" cy="525780"/>
          </a:xfrm>
          <a:custGeom>
            <a:avLst/>
            <a:gdLst/>
            <a:ahLst/>
            <a:cxnLst/>
            <a:rect l="l" t="t" r="r" b="b"/>
            <a:pathLst>
              <a:path w="1301750" h="525779">
                <a:moveTo>
                  <a:pt x="0" y="262890"/>
                </a:moveTo>
                <a:lnTo>
                  <a:pt x="13220" y="209916"/>
                </a:lnTo>
                <a:lnTo>
                  <a:pt x="51137" y="160573"/>
                </a:lnTo>
                <a:lnTo>
                  <a:pt x="111134" y="115918"/>
                </a:lnTo>
                <a:lnTo>
                  <a:pt x="148595" y="95679"/>
                </a:lnTo>
                <a:lnTo>
                  <a:pt x="190595" y="77009"/>
                </a:lnTo>
                <a:lnTo>
                  <a:pt x="236806" y="60040"/>
                </a:lnTo>
                <a:lnTo>
                  <a:pt x="286903" y="44905"/>
                </a:lnTo>
                <a:lnTo>
                  <a:pt x="340557" y="31735"/>
                </a:lnTo>
                <a:lnTo>
                  <a:pt x="397442" y="20663"/>
                </a:lnTo>
                <a:lnTo>
                  <a:pt x="457231" y="11821"/>
                </a:lnTo>
                <a:lnTo>
                  <a:pt x="519596" y="5342"/>
                </a:lnTo>
                <a:lnTo>
                  <a:pt x="584210" y="1357"/>
                </a:lnTo>
                <a:lnTo>
                  <a:pt x="650748" y="0"/>
                </a:lnTo>
                <a:lnTo>
                  <a:pt x="717285" y="1357"/>
                </a:lnTo>
                <a:lnTo>
                  <a:pt x="781899" y="5342"/>
                </a:lnTo>
                <a:lnTo>
                  <a:pt x="844264" y="11821"/>
                </a:lnTo>
                <a:lnTo>
                  <a:pt x="904053" y="20663"/>
                </a:lnTo>
                <a:lnTo>
                  <a:pt x="960938" y="31735"/>
                </a:lnTo>
                <a:lnTo>
                  <a:pt x="1014592" y="44905"/>
                </a:lnTo>
                <a:lnTo>
                  <a:pt x="1064689" y="60040"/>
                </a:lnTo>
                <a:lnTo>
                  <a:pt x="1110900" y="77009"/>
                </a:lnTo>
                <a:lnTo>
                  <a:pt x="1152900" y="95679"/>
                </a:lnTo>
                <a:lnTo>
                  <a:pt x="1190361" y="115918"/>
                </a:lnTo>
                <a:lnTo>
                  <a:pt x="1222956" y="137593"/>
                </a:lnTo>
                <a:lnTo>
                  <a:pt x="1272240" y="184725"/>
                </a:lnTo>
                <a:lnTo>
                  <a:pt x="1298136" y="236015"/>
                </a:lnTo>
                <a:lnTo>
                  <a:pt x="1301496" y="262890"/>
                </a:lnTo>
                <a:lnTo>
                  <a:pt x="1298136" y="289768"/>
                </a:lnTo>
                <a:lnTo>
                  <a:pt x="1272240" y="341064"/>
                </a:lnTo>
                <a:lnTo>
                  <a:pt x="1222956" y="388197"/>
                </a:lnTo>
                <a:lnTo>
                  <a:pt x="1190361" y="409872"/>
                </a:lnTo>
                <a:lnTo>
                  <a:pt x="1152900" y="430110"/>
                </a:lnTo>
                <a:lnTo>
                  <a:pt x="1110900" y="448779"/>
                </a:lnTo>
                <a:lnTo>
                  <a:pt x="1064689" y="465747"/>
                </a:lnTo>
                <a:lnTo>
                  <a:pt x="1014592" y="480881"/>
                </a:lnTo>
                <a:lnTo>
                  <a:pt x="960938" y="494049"/>
                </a:lnTo>
                <a:lnTo>
                  <a:pt x="904053" y="505120"/>
                </a:lnTo>
                <a:lnTo>
                  <a:pt x="844264" y="513960"/>
                </a:lnTo>
                <a:lnTo>
                  <a:pt x="781899" y="520438"/>
                </a:lnTo>
                <a:lnTo>
                  <a:pt x="717285" y="524422"/>
                </a:lnTo>
                <a:lnTo>
                  <a:pt x="650748" y="525780"/>
                </a:lnTo>
                <a:lnTo>
                  <a:pt x="584210" y="524422"/>
                </a:lnTo>
                <a:lnTo>
                  <a:pt x="519596" y="520438"/>
                </a:lnTo>
                <a:lnTo>
                  <a:pt x="457231" y="513960"/>
                </a:lnTo>
                <a:lnTo>
                  <a:pt x="397442" y="505120"/>
                </a:lnTo>
                <a:lnTo>
                  <a:pt x="340557" y="494049"/>
                </a:lnTo>
                <a:lnTo>
                  <a:pt x="286903" y="480881"/>
                </a:lnTo>
                <a:lnTo>
                  <a:pt x="236806" y="465747"/>
                </a:lnTo>
                <a:lnTo>
                  <a:pt x="190595" y="448779"/>
                </a:lnTo>
                <a:lnTo>
                  <a:pt x="148595" y="430110"/>
                </a:lnTo>
                <a:lnTo>
                  <a:pt x="111134" y="409872"/>
                </a:lnTo>
                <a:lnTo>
                  <a:pt x="78539" y="388197"/>
                </a:lnTo>
                <a:lnTo>
                  <a:pt x="29255" y="341064"/>
                </a:lnTo>
                <a:lnTo>
                  <a:pt x="3359" y="289768"/>
                </a:lnTo>
                <a:lnTo>
                  <a:pt x="0" y="262890"/>
                </a:lnTo>
                <a:close/>
              </a:path>
            </a:pathLst>
          </a:custGeom>
          <a:ln w="762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 txBox="1">
            <a:spLocks/>
          </p:cNvSpPr>
          <p:nvPr/>
        </p:nvSpPr>
        <p:spPr>
          <a:xfrm>
            <a:off x="776717" y="5365551"/>
            <a:ext cx="7688739" cy="1330492"/>
          </a:xfrm>
          <a:prstGeom prst="rect">
            <a:avLst/>
          </a:prstGeom>
          <a:solidFill>
            <a:srgbClr val="B30501"/>
          </a:solidFill>
        </p:spPr>
        <p:txBody>
          <a:bodyPr vert="horz" wrap="square" lIns="0" tIns="12065" rIns="0" bIns="0" rtlCol="0">
            <a:spAutoFit/>
          </a:bodyPr>
          <a:lstStyle>
            <a:lvl1pPr>
              <a:defRPr sz="4900" b="1" i="0">
                <a:solidFill>
                  <a:srgbClr val="AC000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2800" kern="0" dirty="0">
                <a:solidFill>
                  <a:schemeClr val="tx1"/>
                </a:solidFill>
                <a:latin typeface="+mn-lt"/>
                <a:cs typeface="Impact"/>
              </a:rPr>
              <a:t>How do I know if it is complete? </a:t>
            </a:r>
          </a:p>
          <a:p>
            <a:pPr marL="469900" indent="-45720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tx1"/>
                </a:solidFill>
                <a:latin typeface="+mn-lt"/>
                <a:cs typeface="Impact"/>
              </a:rPr>
              <a:t>A total of 7 units. </a:t>
            </a:r>
          </a:p>
          <a:p>
            <a:pPr marL="469900" indent="-45720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tx1"/>
                </a:solidFill>
                <a:latin typeface="+mn-lt"/>
                <a:cs typeface="Impact"/>
              </a:rPr>
              <a:t>4 Alternate courses on the “A” side only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2E0B6C-689A-4D45-9A20-C260810ED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2102" y="14552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54074" y="1190066"/>
            <a:ext cx="6713220" cy="149207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38885" marR="1229360" algn="ctr">
              <a:lnSpc>
                <a:spcPts val="5580"/>
              </a:lnSpc>
              <a:spcBef>
                <a:spcPts val="535"/>
              </a:spcBef>
              <a:tabLst>
                <a:tab pos="2304415" algn="l"/>
              </a:tabLst>
            </a:pPr>
            <a:r>
              <a:rPr dirty="0"/>
              <a:t>7</a:t>
            </a:r>
            <a:r>
              <a:rPr sz="4875" baseline="25641" dirty="0"/>
              <a:t>TH	</a:t>
            </a:r>
            <a:r>
              <a:rPr sz="4900" spc="-5" dirty="0"/>
              <a:t>GRADE</a:t>
            </a:r>
            <a:endParaRPr sz="4900" dirty="0"/>
          </a:p>
          <a:p>
            <a:pPr algn="ctr">
              <a:lnSpc>
                <a:spcPts val="5460"/>
              </a:lnSpc>
            </a:pPr>
            <a:r>
              <a:rPr spc="-5" dirty="0"/>
              <a:t>REGISTRATION</a:t>
            </a:r>
            <a:r>
              <a:rPr spc="-50" dirty="0"/>
              <a:t> </a:t>
            </a:r>
            <a:r>
              <a:rPr spc="-5" dirty="0"/>
              <a:t>WILL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00808" y="3318205"/>
            <a:ext cx="5220335" cy="14741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algn="ctr">
              <a:lnSpc>
                <a:spcPts val="5735"/>
              </a:lnSpc>
              <a:spcBef>
                <a:spcPts val="95"/>
              </a:spcBef>
            </a:pPr>
            <a:r>
              <a:rPr sz="4900" b="1" spc="-5" dirty="0">
                <a:solidFill>
                  <a:srgbClr val="AC0000"/>
                </a:solidFill>
                <a:latin typeface="Times New Roman"/>
                <a:cs typeface="Times New Roman"/>
              </a:rPr>
              <a:t>CLOSE</a:t>
            </a:r>
            <a:r>
              <a:rPr sz="4900" b="1" spc="-20" dirty="0">
                <a:solidFill>
                  <a:srgbClr val="AC0000"/>
                </a:solidFill>
                <a:latin typeface="Times New Roman"/>
                <a:cs typeface="Times New Roman"/>
              </a:rPr>
              <a:t> </a:t>
            </a:r>
            <a:r>
              <a:rPr sz="4900" b="1" spc="-10" dirty="0">
                <a:solidFill>
                  <a:srgbClr val="AC0000"/>
                </a:solidFill>
                <a:latin typeface="Times New Roman"/>
                <a:cs typeface="Times New Roman"/>
              </a:rPr>
              <a:t>ON</a:t>
            </a:r>
            <a:endParaRPr sz="4900" dirty="0">
              <a:latin typeface="Times New Roman"/>
              <a:cs typeface="Times New Roman"/>
            </a:endParaRPr>
          </a:p>
          <a:p>
            <a:pPr algn="ctr">
              <a:lnSpc>
                <a:spcPts val="5735"/>
              </a:lnSpc>
              <a:tabLst>
                <a:tab pos="4987290" algn="l"/>
              </a:tabLst>
            </a:pPr>
            <a:r>
              <a:rPr sz="4900" b="1" spc="-5" dirty="0">
                <a:solidFill>
                  <a:srgbClr val="AC0000"/>
                </a:solidFill>
                <a:latin typeface="Times New Roman"/>
                <a:cs typeface="Times New Roman"/>
              </a:rPr>
              <a:t>FEBRUARY</a:t>
            </a:r>
            <a:r>
              <a:rPr sz="4900" b="1" spc="0" dirty="0">
                <a:solidFill>
                  <a:srgbClr val="AC0000"/>
                </a:solidFill>
                <a:latin typeface="Times New Roman"/>
                <a:cs typeface="Times New Roman"/>
              </a:rPr>
              <a:t> </a:t>
            </a:r>
            <a:r>
              <a:rPr lang="en-US" sz="4900" b="1" spc="0" dirty="0">
                <a:solidFill>
                  <a:srgbClr val="AC0000"/>
                </a:solidFill>
                <a:latin typeface="Times New Roman"/>
                <a:cs typeface="Times New Roman"/>
              </a:rPr>
              <a:t>12</a:t>
            </a:r>
            <a:r>
              <a:rPr lang="en-US" sz="4900" b="1" spc="-5" baseline="30000" dirty="0">
                <a:solidFill>
                  <a:srgbClr val="AC0000"/>
                </a:solidFill>
                <a:latin typeface="Times New Roman"/>
                <a:cs typeface="Times New Roman"/>
              </a:rPr>
              <a:t>th</a:t>
            </a:r>
            <a:r>
              <a:rPr sz="4900" b="1" spc="-5" dirty="0">
                <a:solidFill>
                  <a:srgbClr val="AC0000"/>
                </a:solidFill>
                <a:latin typeface="Times New Roman"/>
                <a:cs typeface="Times New Roman"/>
              </a:rPr>
              <a:t>!</a:t>
            </a:r>
            <a:endParaRPr sz="4900" dirty="0">
              <a:latin typeface="Times New Roman"/>
              <a:cs typeface="Times New Roman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633A22-3C64-4DB7-82BC-9E82CE27B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906" y="8852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5487" y="2241930"/>
            <a:ext cx="7392670" cy="2725683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81940" marR="222885" indent="-269240">
              <a:lnSpc>
                <a:spcPct val="93000"/>
              </a:lnSpc>
              <a:spcBef>
                <a:spcPts val="345"/>
              </a:spcBef>
              <a:buClr>
                <a:srgbClr val="AC0000"/>
              </a:buClr>
              <a:buSzPct val="51724"/>
              <a:buChar char="●"/>
              <a:tabLst>
                <a:tab pos="281940" algn="l"/>
                <a:tab pos="282575" algn="l"/>
              </a:tabLst>
            </a:pPr>
            <a:r>
              <a:rPr sz="2900" dirty="0">
                <a:solidFill>
                  <a:srgbClr val="454545"/>
                </a:solidFill>
                <a:latin typeface="Arial"/>
                <a:cs typeface="Arial"/>
              </a:rPr>
              <a:t>Students will receive a Course</a:t>
            </a:r>
            <a:r>
              <a:rPr sz="2900" spc="-120" dirty="0">
                <a:solidFill>
                  <a:srgbClr val="454545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454545"/>
                </a:solidFill>
                <a:latin typeface="Arial"/>
                <a:cs typeface="Arial"/>
              </a:rPr>
              <a:t>Verification  Sheet during the </a:t>
            </a:r>
            <a:r>
              <a:rPr sz="2900" spc="5" dirty="0">
                <a:solidFill>
                  <a:srgbClr val="454545"/>
                </a:solidFill>
                <a:latin typeface="Arial"/>
                <a:cs typeface="Arial"/>
              </a:rPr>
              <a:t>4</a:t>
            </a:r>
            <a:r>
              <a:rPr sz="2850" spc="7" baseline="24853" dirty="0">
                <a:solidFill>
                  <a:srgbClr val="454545"/>
                </a:solidFill>
                <a:latin typeface="Arial"/>
                <a:cs typeface="Arial"/>
              </a:rPr>
              <a:t>th </a:t>
            </a:r>
            <a:r>
              <a:rPr sz="2900" dirty="0">
                <a:solidFill>
                  <a:srgbClr val="454545"/>
                </a:solidFill>
                <a:latin typeface="Arial"/>
                <a:cs typeface="Arial"/>
              </a:rPr>
              <a:t>nine weeks showing  what courses they chose for next</a:t>
            </a:r>
            <a:r>
              <a:rPr sz="2900" spc="-190" dirty="0">
                <a:solidFill>
                  <a:srgbClr val="454545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454545"/>
                </a:solidFill>
                <a:latin typeface="Arial"/>
                <a:cs typeface="Arial"/>
              </a:rPr>
              <a:t>year.</a:t>
            </a:r>
            <a:endParaRPr sz="2900" dirty="0">
              <a:latin typeface="Arial"/>
              <a:cs typeface="Arial"/>
            </a:endParaRPr>
          </a:p>
          <a:p>
            <a:pPr marL="281940" marR="5080" indent="-269240">
              <a:lnSpc>
                <a:spcPts val="3240"/>
              </a:lnSpc>
              <a:spcBef>
                <a:spcPts val="760"/>
              </a:spcBef>
              <a:buClr>
                <a:srgbClr val="AC0000"/>
              </a:buClr>
              <a:buSzPct val="51724"/>
              <a:buChar char="●"/>
              <a:tabLst>
                <a:tab pos="281940" algn="l"/>
                <a:tab pos="282575" algn="l"/>
              </a:tabLst>
            </a:pPr>
            <a:r>
              <a:rPr sz="2900" dirty="0">
                <a:solidFill>
                  <a:srgbClr val="454545"/>
                </a:solidFill>
                <a:latin typeface="Arial"/>
                <a:cs typeface="Arial"/>
              </a:rPr>
              <a:t>Any corrections to course selections can</a:t>
            </a:r>
            <a:r>
              <a:rPr sz="2900" spc="-190" dirty="0">
                <a:solidFill>
                  <a:srgbClr val="454545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454545"/>
                </a:solidFill>
                <a:latin typeface="Arial"/>
                <a:cs typeface="Arial"/>
              </a:rPr>
              <a:t>be  made before May</a:t>
            </a:r>
            <a:r>
              <a:rPr sz="2900" spc="-95" dirty="0">
                <a:solidFill>
                  <a:srgbClr val="454545"/>
                </a:solidFill>
                <a:latin typeface="Arial"/>
                <a:cs typeface="Arial"/>
              </a:rPr>
              <a:t> </a:t>
            </a:r>
            <a:r>
              <a:rPr lang="en-US" sz="2900" spc="-95" dirty="0">
                <a:solidFill>
                  <a:srgbClr val="454545"/>
                </a:solidFill>
                <a:latin typeface="Arial"/>
                <a:cs typeface="Arial"/>
              </a:rPr>
              <a:t>5</a:t>
            </a:r>
            <a:r>
              <a:rPr lang="en-US" sz="2900" baseline="30000" dirty="0">
                <a:solidFill>
                  <a:srgbClr val="454545"/>
                </a:solidFill>
                <a:latin typeface="Arial"/>
                <a:cs typeface="Arial"/>
              </a:rPr>
              <a:t>th</a:t>
            </a:r>
            <a:endParaRPr lang="en-US" sz="2900" dirty="0">
              <a:solidFill>
                <a:srgbClr val="454545"/>
              </a:solidFill>
              <a:latin typeface="Arial"/>
              <a:cs typeface="Arial"/>
            </a:endParaRPr>
          </a:p>
          <a:p>
            <a:pPr marL="12700" marR="5080">
              <a:lnSpc>
                <a:spcPts val="3240"/>
              </a:lnSpc>
              <a:spcBef>
                <a:spcPts val="760"/>
              </a:spcBef>
              <a:buClr>
                <a:srgbClr val="AC0000"/>
              </a:buClr>
              <a:buSzPct val="51724"/>
              <a:tabLst>
                <a:tab pos="281940" algn="l"/>
                <a:tab pos="282575" algn="l"/>
              </a:tabLst>
            </a:pPr>
            <a:endParaRPr sz="29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4883" y="567639"/>
            <a:ext cx="7787640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COURSE</a:t>
            </a:r>
            <a:r>
              <a:rPr spc="-25" dirty="0"/>
              <a:t> </a:t>
            </a:r>
            <a:r>
              <a:rPr spc="-5" dirty="0"/>
              <a:t>VERIFICATIONS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D01993-270E-48D2-B0AC-72473A59A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15575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35914" y="1919242"/>
            <a:ext cx="7656195" cy="379539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900" dirty="0">
                <a:solidFill>
                  <a:srgbClr val="404040"/>
                </a:solidFill>
                <a:latin typeface="Times New Roman"/>
                <a:cs typeface="Times New Roman"/>
              </a:rPr>
              <a:t>7 </a:t>
            </a:r>
            <a:r>
              <a:rPr sz="2900" spc="-5" dirty="0">
                <a:solidFill>
                  <a:srgbClr val="404040"/>
                </a:solidFill>
                <a:latin typeface="Times New Roman"/>
                <a:cs typeface="Times New Roman"/>
              </a:rPr>
              <a:t>Classes </a:t>
            </a:r>
            <a:r>
              <a:rPr sz="2900" dirty="0">
                <a:solidFill>
                  <a:srgbClr val="404040"/>
                </a:solidFill>
                <a:latin typeface="Times New Roman"/>
                <a:cs typeface="Times New Roman"/>
              </a:rPr>
              <a:t>consisting of the</a:t>
            </a:r>
            <a:r>
              <a:rPr sz="2900" spc="-40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404040"/>
                </a:solidFill>
                <a:latin typeface="Times New Roman"/>
                <a:cs typeface="Times New Roman"/>
              </a:rPr>
              <a:t>following:</a:t>
            </a:r>
            <a:endParaRPr sz="2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100" spc="25" dirty="0">
                <a:solidFill>
                  <a:srgbClr val="AC0000"/>
                </a:solidFill>
                <a:latin typeface="Segoe UI Symbol"/>
                <a:cs typeface="Segoe UI Symbol"/>
              </a:rPr>
              <a:t>➔ </a:t>
            </a:r>
            <a:r>
              <a:rPr sz="2500" spc="-5" dirty="0">
                <a:solidFill>
                  <a:srgbClr val="404040"/>
                </a:solidFill>
                <a:latin typeface="Times New Roman"/>
                <a:cs typeface="Times New Roman"/>
              </a:rPr>
              <a:t>Language</a:t>
            </a:r>
            <a:r>
              <a:rPr sz="2500" spc="-10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404040"/>
                </a:solidFill>
                <a:latin typeface="Times New Roman"/>
                <a:cs typeface="Times New Roman"/>
              </a:rPr>
              <a:t>Arts</a:t>
            </a: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100" spc="25" dirty="0">
                <a:solidFill>
                  <a:srgbClr val="AC0000"/>
                </a:solidFill>
                <a:latin typeface="Segoe UI Symbol"/>
                <a:cs typeface="Segoe UI Symbol"/>
              </a:rPr>
              <a:t>➔</a:t>
            </a:r>
            <a:r>
              <a:rPr sz="1100" spc="315" dirty="0">
                <a:solidFill>
                  <a:srgbClr val="AC0000"/>
                </a:solidFill>
                <a:latin typeface="Segoe UI Symbol"/>
                <a:cs typeface="Segoe UI Symbol"/>
              </a:rPr>
              <a:t> </a:t>
            </a:r>
            <a:r>
              <a:rPr sz="2500" spc="-5" dirty="0">
                <a:solidFill>
                  <a:srgbClr val="404040"/>
                </a:solidFill>
                <a:latin typeface="Times New Roman"/>
                <a:cs typeface="Times New Roman"/>
              </a:rPr>
              <a:t>Math</a:t>
            </a: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100" spc="25" dirty="0">
                <a:solidFill>
                  <a:srgbClr val="AC0000"/>
                </a:solidFill>
                <a:latin typeface="Segoe UI Symbol"/>
                <a:cs typeface="Segoe UI Symbol"/>
              </a:rPr>
              <a:t>➔</a:t>
            </a:r>
            <a:r>
              <a:rPr sz="1100" spc="315" dirty="0">
                <a:solidFill>
                  <a:srgbClr val="AC0000"/>
                </a:solidFill>
                <a:latin typeface="Segoe UI Symbol"/>
                <a:cs typeface="Segoe UI Symbol"/>
              </a:rPr>
              <a:t> </a:t>
            </a:r>
            <a:r>
              <a:rPr sz="2500" spc="-5" dirty="0">
                <a:solidFill>
                  <a:srgbClr val="404040"/>
                </a:solidFill>
                <a:latin typeface="Times New Roman"/>
                <a:cs typeface="Times New Roman"/>
              </a:rPr>
              <a:t>Science</a:t>
            </a: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25" dirty="0">
                <a:solidFill>
                  <a:srgbClr val="AC0000"/>
                </a:solidFill>
                <a:latin typeface="Segoe UI Symbol"/>
                <a:cs typeface="Segoe UI Symbol"/>
              </a:rPr>
              <a:t>➔ </a:t>
            </a:r>
            <a:r>
              <a:rPr sz="2500" spc="-5" dirty="0">
                <a:solidFill>
                  <a:srgbClr val="404040"/>
                </a:solidFill>
                <a:latin typeface="Times New Roman"/>
                <a:cs typeface="Times New Roman"/>
              </a:rPr>
              <a:t>Social</a:t>
            </a:r>
            <a:r>
              <a:rPr sz="2500" spc="-1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404040"/>
                </a:solidFill>
                <a:latin typeface="Times New Roman"/>
                <a:cs typeface="Times New Roman"/>
              </a:rPr>
              <a:t>Studies</a:t>
            </a: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25" dirty="0">
                <a:solidFill>
                  <a:srgbClr val="AC0000"/>
                </a:solidFill>
                <a:latin typeface="Segoe UI Symbol"/>
                <a:cs typeface="Segoe UI Symbol"/>
              </a:rPr>
              <a:t>➔ </a:t>
            </a:r>
            <a:r>
              <a:rPr sz="2500" spc="-5" dirty="0">
                <a:solidFill>
                  <a:srgbClr val="404040"/>
                </a:solidFill>
                <a:latin typeface="Times New Roman"/>
                <a:cs typeface="Times New Roman"/>
              </a:rPr>
              <a:t>Physical</a:t>
            </a:r>
            <a:r>
              <a:rPr sz="2500" spc="-1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404040"/>
                </a:solidFill>
                <a:latin typeface="Times New Roman"/>
                <a:cs typeface="Times New Roman"/>
              </a:rPr>
              <a:t>Education</a:t>
            </a: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ts val="2850"/>
              </a:lnSpc>
              <a:spcBef>
                <a:spcPts val="300"/>
              </a:spcBef>
            </a:pPr>
            <a:r>
              <a:rPr sz="1100" spc="25" dirty="0">
                <a:solidFill>
                  <a:srgbClr val="AC0000"/>
                </a:solidFill>
                <a:latin typeface="Segoe UI Symbol"/>
                <a:cs typeface="Segoe UI Symbol"/>
              </a:rPr>
              <a:t>➔ </a:t>
            </a:r>
            <a:r>
              <a:rPr sz="2500" spc="-5" dirty="0">
                <a:solidFill>
                  <a:srgbClr val="404040"/>
                </a:solidFill>
                <a:latin typeface="Times New Roman"/>
                <a:cs typeface="Times New Roman"/>
              </a:rPr>
              <a:t>Elective (2 one semester electives or one full year</a:t>
            </a:r>
            <a:r>
              <a:rPr sz="2500" spc="204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404040"/>
                </a:solidFill>
                <a:latin typeface="Times New Roman"/>
                <a:cs typeface="Times New Roman"/>
              </a:rPr>
              <a:t>elective</a:t>
            </a: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ts val="2850"/>
              </a:lnSpc>
            </a:pPr>
            <a:r>
              <a:rPr sz="2500" spc="-5" dirty="0">
                <a:solidFill>
                  <a:srgbClr val="404040"/>
                </a:solidFill>
                <a:latin typeface="Times New Roman"/>
                <a:cs typeface="Times New Roman"/>
              </a:rPr>
              <a:t>– Band, Orchestra or</a:t>
            </a:r>
            <a:r>
              <a:rPr sz="2500" spc="60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404040"/>
                </a:solidFill>
                <a:latin typeface="Times New Roman"/>
                <a:cs typeface="Times New Roman"/>
              </a:rPr>
              <a:t>Choir)</a:t>
            </a: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100" spc="25" dirty="0">
                <a:solidFill>
                  <a:srgbClr val="AC0000"/>
                </a:solidFill>
                <a:latin typeface="Segoe UI Symbol"/>
                <a:cs typeface="Segoe UI Symbol"/>
              </a:rPr>
              <a:t>➔ </a:t>
            </a:r>
            <a:r>
              <a:rPr sz="2500" spc="-5" dirty="0">
                <a:solidFill>
                  <a:srgbClr val="404040"/>
                </a:solidFill>
                <a:latin typeface="Times New Roman"/>
                <a:cs typeface="Times New Roman"/>
              </a:rPr>
              <a:t>Elective (2 one semester</a:t>
            </a:r>
            <a:r>
              <a:rPr sz="2500" spc="75" dirty="0">
                <a:solidFill>
                  <a:srgbClr val="404040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404040"/>
                </a:solidFill>
                <a:latin typeface="Times New Roman"/>
                <a:cs typeface="Times New Roman"/>
              </a:rPr>
              <a:t>electives)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1446" y="842899"/>
            <a:ext cx="5607685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CLASS</a:t>
            </a:r>
            <a:r>
              <a:rPr spc="-70" dirty="0"/>
              <a:t> </a:t>
            </a:r>
            <a:r>
              <a:rPr spc="-5" dirty="0"/>
              <a:t>SCHEDULE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393985-3898-4D7E-A60C-C9831967D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2971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32126" y="4407153"/>
            <a:ext cx="4632960" cy="0"/>
          </a:xfrm>
          <a:custGeom>
            <a:avLst/>
            <a:gdLst/>
            <a:ahLst/>
            <a:cxnLst/>
            <a:rect l="l" t="t" r="r" b="b"/>
            <a:pathLst>
              <a:path w="4632959">
                <a:moveTo>
                  <a:pt x="0" y="0"/>
                </a:moveTo>
                <a:lnTo>
                  <a:pt x="4632959" y="0"/>
                </a:lnTo>
              </a:path>
            </a:pathLst>
          </a:custGeom>
          <a:ln w="38100">
            <a:solidFill>
              <a:srgbClr val="4545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6801" y="1646301"/>
            <a:ext cx="8419999" cy="3334246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82575" marR="5080" indent="-269875">
              <a:lnSpc>
                <a:spcPts val="3229"/>
              </a:lnSpc>
              <a:spcBef>
                <a:spcPts val="420"/>
              </a:spcBef>
              <a:buClr>
                <a:srgbClr val="AC0000"/>
              </a:buClr>
              <a:buSzPct val="46551"/>
              <a:buFont typeface="Segoe UI Symbol"/>
              <a:buChar char="✓"/>
              <a:tabLst>
                <a:tab pos="282575" algn="l"/>
                <a:tab pos="283210" algn="l"/>
              </a:tabLst>
            </a:pPr>
            <a:r>
              <a:rPr sz="2900" dirty="0">
                <a:solidFill>
                  <a:srgbClr val="454545"/>
                </a:solidFill>
                <a:latin typeface="Arial"/>
                <a:cs typeface="Arial"/>
              </a:rPr>
              <a:t>Schedule changes must be received in</a:t>
            </a:r>
            <a:r>
              <a:rPr sz="2900" spc="-145" dirty="0">
                <a:solidFill>
                  <a:srgbClr val="454545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454545"/>
                </a:solidFill>
                <a:latin typeface="Arial"/>
                <a:cs typeface="Arial"/>
              </a:rPr>
              <a:t>writing  with a parent</a:t>
            </a:r>
            <a:r>
              <a:rPr sz="2900" spc="-75" dirty="0">
                <a:solidFill>
                  <a:srgbClr val="454545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454545"/>
                </a:solidFill>
                <a:latin typeface="Arial"/>
                <a:cs typeface="Arial"/>
              </a:rPr>
              <a:t>signature</a:t>
            </a:r>
            <a:r>
              <a:rPr lang="en-US" sz="2900" dirty="0">
                <a:solidFill>
                  <a:srgbClr val="454545"/>
                </a:solidFill>
                <a:latin typeface="Arial"/>
                <a:cs typeface="Arial"/>
              </a:rPr>
              <a:t>.</a:t>
            </a:r>
            <a:endParaRPr sz="2900" dirty="0">
              <a:latin typeface="Arial"/>
              <a:cs typeface="Arial"/>
            </a:endParaRPr>
          </a:p>
          <a:p>
            <a:pPr marL="282575" indent="-269875">
              <a:lnSpc>
                <a:spcPts val="3360"/>
              </a:lnSpc>
              <a:spcBef>
                <a:spcPts val="390"/>
              </a:spcBef>
              <a:buClr>
                <a:srgbClr val="AC0000"/>
              </a:buClr>
              <a:buSzPct val="46551"/>
              <a:buFont typeface="Segoe UI Symbol"/>
              <a:buChar char="✓"/>
              <a:tabLst>
                <a:tab pos="282575" algn="l"/>
                <a:tab pos="283210" algn="l"/>
              </a:tabLst>
            </a:pPr>
            <a:r>
              <a:rPr sz="2900" b="1" u="heavy" dirty="0">
                <a:solidFill>
                  <a:srgbClr val="454545"/>
                </a:solidFill>
                <a:latin typeface="Arial"/>
                <a:cs typeface="Arial"/>
              </a:rPr>
              <a:t>Level</a:t>
            </a:r>
            <a:r>
              <a:rPr sz="2900" b="1" dirty="0">
                <a:solidFill>
                  <a:srgbClr val="454545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454545"/>
                </a:solidFill>
                <a:latin typeface="Arial"/>
                <a:cs typeface="Arial"/>
              </a:rPr>
              <a:t>changes will be made during the first</a:t>
            </a:r>
            <a:r>
              <a:rPr sz="2900" spc="-175" dirty="0">
                <a:solidFill>
                  <a:srgbClr val="454545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454545"/>
                </a:solidFill>
                <a:latin typeface="Arial"/>
                <a:cs typeface="Arial"/>
              </a:rPr>
              <a:t>6</a:t>
            </a:r>
            <a:endParaRPr sz="2900" dirty="0">
              <a:latin typeface="Arial"/>
              <a:cs typeface="Arial"/>
            </a:endParaRPr>
          </a:p>
          <a:p>
            <a:pPr marL="282575">
              <a:lnSpc>
                <a:spcPts val="3360"/>
              </a:lnSpc>
            </a:pPr>
            <a:r>
              <a:rPr sz="2900" dirty="0">
                <a:solidFill>
                  <a:srgbClr val="454545"/>
                </a:solidFill>
                <a:latin typeface="Arial"/>
                <a:cs typeface="Arial"/>
              </a:rPr>
              <a:t>weeks of the school year</a:t>
            </a:r>
            <a:r>
              <a:rPr sz="2900" spc="-114" dirty="0">
                <a:solidFill>
                  <a:srgbClr val="454545"/>
                </a:solidFill>
                <a:latin typeface="Arial"/>
                <a:cs typeface="Arial"/>
              </a:rPr>
              <a:t> </a:t>
            </a:r>
            <a:r>
              <a:rPr sz="2900" u="heavy" dirty="0">
                <a:solidFill>
                  <a:srgbClr val="454545"/>
                </a:solidFill>
                <a:latin typeface="Arial"/>
                <a:cs typeface="Arial"/>
              </a:rPr>
              <a:t>only</a:t>
            </a:r>
            <a:r>
              <a:rPr lang="en-US" sz="2900" u="heavy" dirty="0">
                <a:solidFill>
                  <a:srgbClr val="454545"/>
                </a:solidFill>
                <a:latin typeface="Arial"/>
                <a:cs typeface="Arial"/>
              </a:rPr>
              <a:t>.</a:t>
            </a:r>
            <a:endParaRPr sz="2900" dirty="0">
              <a:latin typeface="Arial"/>
              <a:cs typeface="Arial"/>
            </a:endParaRPr>
          </a:p>
          <a:p>
            <a:pPr marL="282575" indent="-269875">
              <a:lnSpc>
                <a:spcPct val="100000"/>
              </a:lnSpc>
              <a:spcBef>
                <a:spcPts val="455"/>
              </a:spcBef>
              <a:buClr>
                <a:srgbClr val="AC0000"/>
              </a:buClr>
              <a:buSzPct val="46551"/>
              <a:buFont typeface="Segoe UI Symbol"/>
              <a:buChar char="✓"/>
              <a:tabLst>
                <a:tab pos="282575" algn="l"/>
                <a:tab pos="283210" algn="l"/>
              </a:tabLst>
            </a:pPr>
            <a:r>
              <a:rPr sz="2900" dirty="0">
                <a:solidFill>
                  <a:srgbClr val="454545"/>
                </a:solidFill>
                <a:latin typeface="Arial"/>
                <a:cs typeface="Arial"/>
              </a:rPr>
              <a:t>No elective changes after May </a:t>
            </a:r>
            <a:r>
              <a:rPr lang="en-US" sz="2900" dirty="0">
                <a:solidFill>
                  <a:srgbClr val="454545"/>
                </a:solidFill>
                <a:latin typeface="Arial"/>
                <a:cs typeface="Arial"/>
              </a:rPr>
              <a:t>5</a:t>
            </a:r>
            <a:r>
              <a:rPr sz="2900" dirty="0">
                <a:solidFill>
                  <a:srgbClr val="454545"/>
                </a:solidFill>
                <a:latin typeface="Arial"/>
                <a:cs typeface="Arial"/>
              </a:rPr>
              <a:t>,</a:t>
            </a:r>
            <a:r>
              <a:rPr sz="2900" spc="-145" dirty="0">
                <a:solidFill>
                  <a:srgbClr val="454545"/>
                </a:solidFill>
                <a:latin typeface="Arial"/>
                <a:cs typeface="Arial"/>
              </a:rPr>
              <a:t> </a:t>
            </a:r>
            <a:r>
              <a:rPr sz="2900" dirty="0">
                <a:solidFill>
                  <a:srgbClr val="454545"/>
                </a:solidFill>
                <a:latin typeface="Arial"/>
                <a:cs typeface="Arial"/>
              </a:rPr>
              <a:t>20</a:t>
            </a:r>
            <a:r>
              <a:rPr lang="en-US" sz="2900" dirty="0">
                <a:solidFill>
                  <a:srgbClr val="454545"/>
                </a:solidFill>
                <a:latin typeface="Arial"/>
                <a:cs typeface="Arial"/>
              </a:rPr>
              <a:t>21</a:t>
            </a:r>
            <a:endParaRPr sz="2900" dirty="0">
              <a:latin typeface="Arial"/>
              <a:cs typeface="Arial"/>
            </a:endParaRPr>
          </a:p>
          <a:p>
            <a:pPr marL="2094864" marR="1381125" indent="-329565">
              <a:lnSpc>
                <a:spcPts val="3940"/>
              </a:lnSpc>
              <a:spcBef>
                <a:spcPts val="200"/>
              </a:spcBef>
            </a:pPr>
            <a:r>
              <a:rPr sz="2900" b="1" dirty="0">
                <a:solidFill>
                  <a:srgbClr val="C00000"/>
                </a:solidFill>
                <a:latin typeface="Arial"/>
                <a:cs typeface="Arial"/>
              </a:rPr>
              <a:t>MAY </a:t>
            </a:r>
            <a:r>
              <a:rPr lang="en-US" sz="2900" b="1" spc="5" dirty="0">
                <a:solidFill>
                  <a:srgbClr val="C00000"/>
                </a:solidFill>
                <a:latin typeface="Arial"/>
                <a:cs typeface="Arial"/>
              </a:rPr>
              <a:t>5th</a:t>
            </a:r>
            <a:r>
              <a:rPr sz="2850" b="1" spc="7" baseline="2485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900" b="1" dirty="0">
                <a:solidFill>
                  <a:srgbClr val="C00000"/>
                </a:solidFill>
                <a:latin typeface="Arial"/>
                <a:cs typeface="Arial"/>
              </a:rPr>
              <a:t>is DEADLINE FOR  </a:t>
            </a:r>
            <a:r>
              <a:rPr sz="2900" b="1" u="heavy" dirty="0">
                <a:solidFill>
                  <a:srgbClr val="C00000"/>
                </a:solidFill>
                <a:latin typeface="Arial"/>
                <a:cs typeface="Arial"/>
              </a:rPr>
              <a:t>SCHEDULE</a:t>
            </a:r>
            <a:r>
              <a:rPr sz="2900" b="1" u="heavy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900" b="1" u="heavy" dirty="0">
                <a:solidFill>
                  <a:srgbClr val="C00000"/>
                </a:solidFill>
                <a:latin typeface="Arial"/>
                <a:cs typeface="Arial"/>
              </a:rPr>
              <a:t>CHANGES</a:t>
            </a:r>
            <a:endParaRPr sz="29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43101" y="569722"/>
            <a:ext cx="6678295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SCHEDULE</a:t>
            </a:r>
            <a:r>
              <a:rPr spc="-65" dirty="0"/>
              <a:t> </a:t>
            </a:r>
            <a:r>
              <a:rPr spc="-5" dirty="0"/>
              <a:t>CHANGES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FB7187-5747-493E-BB3F-B7A249378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801" y="8844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0329" y="1100907"/>
            <a:ext cx="8653780" cy="498475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0014" indent="-107314">
              <a:lnSpc>
                <a:spcPct val="100000"/>
              </a:lnSpc>
              <a:spcBef>
                <a:spcPts val="655"/>
              </a:spcBef>
              <a:buClr>
                <a:srgbClr val="AC0000"/>
              </a:buClr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b="1" dirty="0">
                <a:solidFill>
                  <a:srgbClr val="2F2F2F"/>
                </a:solidFill>
                <a:latin typeface="Times New Roman"/>
                <a:cs typeface="Times New Roman"/>
              </a:rPr>
              <a:t>Dress</a:t>
            </a:r>
            <a:r>
              <a:rPr sz="2400" b="1" spc="0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2F2F2F"/>
                </a:solidFill>
                <a:latin typeface="Times New Roman"/>
                <a:cs typeface="Times New Roman"/>
              </a:rPr>
              <a:t>Code</a:t>
            </a:r>
            <a:endParaRPr sz="2400">
              <a:latin typeface="Times New Roman"/>
              <a:cs typeface="Times New Roman"/>
            </a:endParaRPr>
          </a:p>
          <a:p>
            <a:pPr marL="332740" marR="492759" lvl="1">
              <a:lnSpc>
                <a:spcPct val="100000"/>
              </a:lnSpc>
              <a:spcBef>
                <a:spcPts val="500"/>
              </a:spcBef>
              <a:buClr>
                <a:srgbClr val="AC0000"/>
              </a:buClr>
              <a:buSzPct val="95454"/>
              <a:buFont typeface="Arial"/>
              <a:buChar char="•"/>
              <a:tabLst>
                <a:tab pos="432434" algn="l"/>
              </a:tabLst>
            </a:pP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School is a place of business, </a:t>
            </a:r>
            <a:r>
              <a:rPr sz="2200" spc="-10" dirty="0">
                <a:solidFill>
                  <a:srgbClr val="2F2F2F"/>
                </a:solidFill>
                <a:latin typeface="Times New Roman"/>
                <a:cs typeface="Times New Roman"/>
              </a:rPr>
              <a:t>and </a:t>
            </a: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dress code regulations will provide  appropriate standards for the general appearance of</a:t>
            </a:r>
            <a:r>
              <a:rPr sz="2200" spc="40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students.</a:t>
            </a:r>
            <a:endParaRPr sz="22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spcBef>
                <a:spcPts val="495"/>
              </a:spcBef>
              <a:buClr>
                <a:srgbClr val="AC0000"/>
              </a:buClr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b="1" spc="-5" dirty="0">
                <a:solidFill>
                  <a:srgbClr val="2F2F2F"/>
                </a:solidFill>
                <a:latin typeface="Times New Roman"/>
                <a:cs typeface="Times New Roman"/>
              </a:rPr>
              <a:t>Attendance</a:t>
            </a:r>
            <a:endParaRPr sz="2400">
              <a:latin typeface="Times New Roman"/>
              <a:cs typeface="Times New Roman"/>
            </a:endParaRPr>
          </a:p>
          <a:p>
            <a:pPr marL="607060" lvl="1" indent="-277495">
              <a:lnSpc>
                <a:spcPct val="100000"/>
              </a:lnSpc>
              <a:spcBef>
                <a:spcPts val="405"/>
              </a:spcBef>
              <a:buClr>
                <a:srgbClr val="AC0000"/>
              </a:buClr>
              <a:buSzPct val="95454"/>
              <a:buFont typeface="Arial"/>
              <a:buChar char="•"/>
              <a:tabLst>
                <a:tab pos="607060" algn="l"/>
                <a:tab pos="607695" algn="l"/>
              </a:tabLst>
            </a:pP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Students </a:t>
            </a:r>
            <a:r>
              <a:rPr sz="2200" spc="-10" dirty="0">
                <a:solidFill>
                  <a:srgbClr val="2F2F2F"/>
                </a:solidFill>
                <a:latin typeface="Times New Roman"/>
                <a:cs typeface="Times New Roman"/>
              </a:rPr>
              <a:t>must </a:t>
            </a: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be in attendance 90% of the</a:t>
            </a:r>
            <a:r>
              <a:rPr sz="2200" spc="50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2F2F2F"/>
                </a:solidFill>
                <a:latin typeface="Times New Roman"/>
                <a:cs typeface="Times New Roman"/>
              </a:rPr>
              <a:t>year</a:t>
            </a:r>
            <a:endParaRPr sz="2200">
              <a:latin typeface="Times New Roman"/>
              <a:cs typeface="Times New Roman"/>
            </a:endParaRPr>
          </a:p>
          <a:p>
            <a:pPr marL="607060" lvl="1" indent="-277495">
              <a:lnSpc>
                <a:spcPct val="100000"/>
              </a:lnSpc>
              <a:spcBef>
                <a:spcPts val="405"/>
              </a:spcBef>
              <a:buClr>
                <a:srgbClr val="AC0000"/>
              </a:buClr>
              <a:buSzPct val="95454"/>
              <a:buFont typeface="Arial"/>
              <a:buChar char="•"/>
              <a:tabLst>
                <a:tab pos="607060" algn="l"/>
                <a:tab pos="607695" algn="l"/>
              </a:tabLst>
            </a:pP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Credit can be lost if excessive</a:t>
            </a:r>
            <a:r>
              <a:rPr sz="2200" spc="10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absences</a:t>
            </a:r>
            <a:endParaRPr sz="2200">
              <a:latin typeface="Times New Roman"/>
              <a:cs typeface="Times New Roman"/>
            </a:endParaRPr>
          </a:p>
          <a:p>
            <a:pPr marL="607060" lvl="1" indent="-277495">
              <a:lnSpc>
                <a:spcPct val="100000"/>
              </a:lnSpc>
              <a:spcBef>
                <a:spcPts val="395"/>
              </a:spcBef>
              <a:buClr>
                <a:srgbClr val="AC0000"/>
              </a:buClr>
              <a:buSzPct val="95454"/>
              <a:buFont typeface="Arial"/>
              <a:buChar char="•"/>
              <a:tabLst>
                <a:tab pos="607060" algn="l"/>
                <a:tab pos="607695" algn="l"/>
              </a:tabLst>
            </a:pPr>
            <a:r>
              <a:rPr sz="2200" spc="-10" dirty="0">
                <a:solidFill>
                  <a:srgbClr val="2F2F2F"/>
                </a:solidFill>
                <a:latin typeface="Times New Roman"/>
                <a:cs typeface="Times New Roman"/>
              </a:rPr>
              <a:t>Academic </a:t>
            </a: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Success is directly impacted by</a:t>
            </a:r>
            <a:r>
              <a:rPr sz="2200" spc="60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attendance</a:t>
            </a:r>
            <a:endParaRPr sz="220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spcBef>
                <a:spcPts val="495"/>
              </a:spcBef>
              <a:buClr>
                <a:srgbClr val="AC0000"/>
              </a:buClr>
              <a:buSzPct val="95833"/>
              <a:buFont typeface="Arial"/>
              <a:buChar char="•"/>
              <a:tabLst>
                <a:tab pos="120650" algn="l"/>
              </a:tabLst>
            </a:pPr>
            <a:r>
              <a:rPr sz="2400" b="1" spc="-5" dirty="0">
                <a:solidFill>
                  <a:srgbClr val="2F2F2F"/>
                </a:solidFill>
                <a:latin typeface="Times New Roman"/>
                <a:cs typeface="Times New Roman"/>
              </a:rPr>
              <a:t>Tardies</a:t>
            </a:r>
            <a:endParaRPr sz="2400">
              <a:latin typeface="Times New Roman"/>
              <a:cs typeface="Times New Roman"/>
            </a:endParaRPr>
          </a:p>
          <a:p>
            <a:pPr marL="607060" marR="446405" lvl="1" indent="-277495">
              <a:lnSpc>
                <a:spcPct val="100000"/>
              </a:lnSpc>
              <a:spcBef>
                <a:spcPts val="400"/>
              </a:spcBef>
              <a:buClr>
                <a:srgbClr val="AC0000"/>
              </a:buClr>
              <a:buSzPct val="95454"/>
              <a:buFont typeface="Arial"/>
              <a:buChar char="•"/>
              <a:tabLst>
                <a:tab pos="607060" algn="l"/>
                <a:tab pos="607695" algn="l"/>
              </a:tabLst>
            </a:pP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It is very important to the educational process that students arrive to  school and to each of their classes on </a:t>
            </a:r>
            <a:r>
              <a:rPr sz="2200" spc="-10" dirty="0">
                <a:solidFill>
                  <a:srgbClr val="2F2F2F"/>
                </a:solidFill>
                <a:latin typeface="Times New Roman"/>
                <a:cs typeface="Times New Roman"/>
              </a:rPr>
              <a:t>time </a:t>
            </a: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each school</a:t>
            </a:r>
            <a:r>
              <a:rPr sz="2200" spc="55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2F2F2F"/>
                </a:solidFill>
                <a:latin typeface="Times New Roman"/>
                <a:cs typeface="Times New Roman"/>
              </a:rPr>
              <a:t>day.</a:t>
            </a:r>
            <a:endParaRPr sz="2200">
              <a:latin typeface="Times New Roman"/>
              <a:cs typeface="Times New Roman"/>
            </a:endParaRPr>
          </a:p>
          <a:p>
            <a:pPr marL="607060" lvl="1" indent="-277495">
              <a:lnSpc>
                <a:spcPct val="100000"/>
              </a:lnSpc>
              <a:spcBef>
                <a:spcPts val="395"/>
              </a:spcBef>
              <a:buClr>
                <a:srgbClr val="AC0000"/>
              </a:buClr>
              <a:buSzPct val="95454"/>
              <a:buFont typeface="Arial"/>
              <a:buChar char="•"/>
              <a:tabLst>
                <a:tab pos="607060" algn="l"/>
                <a:tab pos="607695" algn="l"/>
              </a:tabLst>
            </a:pP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Tardiness is defined as arriving to class late without </a:t>
            </a:r>
            <a:r>
              <a:rPr sz="2200" spc="-10" dirty="0">
                <a:solidFill>
                  <a:srgbClr val="2F2F2F"/>
                </a:solidFill>
                <a:latin typeface="Times New Roman"/>
                <a:cs typeface="Times New Roman"/>
              </a:rPr>
              <a:t>an </a:t>
            </a: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approved</a:t>
            </a:r>
            <a:r>
              <a:rPr sz="2200" spc="175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pass</a:t>
            </a:r>
            <a:endParaRPr sz="2200">
              <a:latin typeface="Times New Roman"/>
              <a:cs typeface="Times New Roman"/>
            </a:endParaRPr>
          </a:p>
          <a:p>
            <a:pPr marL="607060">
              <a:lnSpc>
                <a:spcPct val="100000"/>
              </a:lnSpc>
            </a:pP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from a teacher or</a:t>
            </a:r>
            <a:r>
              <a:rPr sz="2200" spc="25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2F2F2F"/>
                </a:solidFill>
                <a:latin typeface="Times New Roman"/>
                <a:cs typeface="Times New Roman"/>
              </a:rPr>
              <a:t>administrator.</a:t>
            </a:r>
            <a:endParaRPr sz="2200">
              <a:latin typeface="Times New Roman"/>
              <a:cs typeface="Times New Roman"/>
            </a:endParaRPr>
          </a:p>
          <a:p>
            <a:pPr marL="438150">
              <a:lnSpc>
                <a:spcPct val="100000"/>
              </a:lnSpc>
              <a:spcBef>
                <a:spcPts val="420"/>
              </a:spcBef>
            </a:pPr>
            <a:r>
              <a:rPr sz="1800" i="1" spc="-5" dirty="0">
                <a:solidFill>
                  <a:srgbClr val="C00000"/>
                </a:solidFill>
                <a:latin typeface="Times New Roman"/>
                <a:cs typeface="Times New Roman"/>
              </a:rPr>
              <a:t>Complete list </a:t>
            </a:r>
            <a:r>
              <a:rPr sz="1800" i="1" dirty="0">
                <a:solidFill>
                  <a:srgbClr val="C00000"/>
                </a:solidFill>
                <a:latin typeface="Times New Roman"/>
                <a:cs typeface="Times New Roman"/>
              </a:rPr>
              <a:t>of </a:t>
            </a:r>
            <a:r>
              <a:rPr sz="1800" i="1" spc="-5" dirty="0">
                <a:solidFill>
                  <a:srgbClr val="C00000"/>
                </a:solidFill>
                <a:latin typeface="Times New Roman"/>
                <a:cs typeface="Times New Roman"/>
              </a:rPr>
              <a:t>guidelines </a:t>
            </a:r>
            <a:r>
              <a:rPr sz="1800" i="1" dirty="0">
                <a:solidFill>
                  <a:srgbClr val="C00000"/>
                </a:solidFill>
                <a:latin typeface="Times New Roman"/>
                <a:cs typeface="Times New Roman"/>
              </a:rPr>
              <a:t>can be found on </a:t>
            </a:r>
            <a:r>
              <a:rPr sz="1800" i="1" spc="-5" dirty="0">
                <a:solidFill>
                  <a:srgbClr val="C00000"/>
                </a:solidFill>
                <a:latin typeface="Times New Roman"/>
                <a:cs typeface="Times New Roman"/>
              </a:rPr>
              <a:t>Irons Jr. </a:t>
            </a:r>
            <a:r>
              <a:rPr sz="1800" i="1" dirty="0">
                <a:solidFill>
                  <a:srgbClr val="C00000"/>
                </a:solidFill>
                <a:latin typeface="Times New Roman"/>
                <a:cs typeface="Times New Roman"/>
              </a:rPr>
              <a:t>High Student </a:t>
            </a:r>
            <a:r>
              <a:rPr sz="1800" i="1" spc="-5" dirty="0">
                <a:solidFill>
                  <a:srgbClr val="C00000"/>
                </a:solidFill>
                <a:latin typeface="Times New Roman"/>
                <a:cs typeface="Times New Roman"/>
              </a:rPr>
              <a:t>Handbook</a:t>
            </a:r>
            <a:r>
              <a:rPr sz="1800" i="1" spc="7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i="1" dirty="0">
                <a:solidFill>
                  <a:srgbClr val="C00000"/>
                </a:solidFill>
                <a:latin typeface="Times New Roman"/>
                <a:cs typeface="Times New Roman"/>
              </a:rPr>
              <a:t>Supplement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72744" y="239013"/>
            <a:ext cx="6749415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000000"/>
                </a:solidFill>
              </a:rPr>
              <a:t>SCHOOL</a:t>
            </a:r>
            <a:r>
              <a:rPr spc="-4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GUIDELINES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DE49E1-0B57-4D9F-A502-010208532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7851" y="10580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655" indent="-272415">
              <a:lnSpc>
                <a:spcPct val="100000"/>
              </a:lnSpc>
              <a:spcBef>
                <a:spcPts val="105"/>
              </a:spcBef>
              <a:buClr>
                <a:srgbClr val="AC0000"/>
              </a:buClr>
              <a:buFont typeface="Arial"/>
              <a:buChar char="•"/>
              <a:tabLst>
                <a:tab pos="287655" algn="l"/>
                <a:tab pos="288290" algn="l"/>
              </a:tabLst>
            </a:pPr>
            <a:r>
              <a:rPr dirty="0"/>
              <a:t>Electronic</a:t>
            </a:r>
            <a:r>
              <a:rPr spc="-30" dirty="0"/>
              <a:t> </a:t>
            </a:r>
            <a:r>
              <a:rPr dirty="0"/>
              <a:t>Devices</a:t>
            </a:r>
          </a:p>
          <a:p>
            <a:pPr marL="1936750">
              <a:lnSpc>
                <a:spcPts val="1910"/>
              </a:lnSpc>
              <a:spcBef>
                <a:spcPts val="15"/>
              </a:spcBef>
            </a:pPr>
            <a:r>
              <a:rPr sz="1600" i="1" spc="-5" dirty="0">
                <a:latin typeface="Times New Roman"/>
                <a:cs typeface="Times New Roman"/>
              </a:rPr>
              <a:t>No electronic devices are permitted during school</a:t>
            </a:r>
            <a:r>
              <a:rPr sz="1600" i="1" spc="125" dirty="0">
                <a:latin typeface="Times New Roman"/>
                <a:cs typeface="Times New Roman"/>
              </a:rPr>
              <a:t> </a:t>
            </a:r>
            <a:r>
              <a:rPr sz="1600" i="1" spc="-5" dirty="0">
                <a:latin typeface="Times New Roman"/>
                <a:cs typeface="Times New Roman"/>
              </a:rPr>
              <a:t>hours.</a:t>
            </a:r>
            <a:endParaRPr sz="1600">
              <a:latin typeface="Times New Roman"/>
              <a:cs typeface="Times New Roman"/>
            </a:endParaRPr>
          </a:p>
          <a:p>
            <a:pPr marL="609600" marR="32384" lvl="1" indent="-274320">
              <a:lnSpc>
                <a:spcPts val="2400"/>
              </a:lnSpc>
              <a:spcBef>
                <a:spcPts val="70"/>
              </a:spcBef>
              <a:buClr>
                <a:srgbClr val="AC0000"/>
              </a:buClr>
              <a:buFont typeface="Arial"/>
              <a:buChar char="•"/>
              <a:tabLst>
                <a:tab pos="608965" algn="l"/>
                <a:tab pos="609600" algn="l"/>
              </a:tabLst>
            </a:pP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If a student brings </a:t>
            </a:r>
            <a:r>
              <a:rPr sz="2000" spc="-5" dirty="0">
                <a:solidFill>
                  <a:srgbClr val="2F2F2F"/>
                </a:solidFill>
                <a:latin typeface="Times New Roman"/>
                <a:cs typeface="Times New Roman"/>
              </a:rPr>
              <a:t>electronic </a:t>
            </a: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devices he or she does so at his or her own</a:t>
            </a:r>
            <a:r>
              <a:rPr sz="2000" spc="-215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risk.  </a:t>
            </a:r>
            <a:r>
              <a:rPr sz="2000" spc="0" dirty="0">
                <a:solidFill>
                  <a:srgbClr val="2F2F2F"/>
                </a:solidFill>
                <a:latin typeface="Times New Roman"/>
                <a:cs typeface="Times New Roman"/>
              </a:rPr>
              <a:t>We </a:t>
            </a: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are not </a:t>
            </a:r>
            <a:r>
              <a:rPr sz="2000" spc="-5" dirty="0">
                <a:solidFill>
                  <a:srgbClr val="2F2F2F"/>
                </a:solidFill>
                <a:latin typeface="Times New Roman"/>
                <a:cs typeface="Times New Roman"/>
              </a:rPr>
              <a:t>responsible </a:t>
            </a: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for lost/stolen </a:t>
            </a:r>
            <a:r>
              <a:rPr sz="2000" spc="-5" dirty="0">
                <a:solidFill>
                  <a:srgbClr val="2F2F2F"/>
                </a:solidFill>
                <a:latin typeface="Times New Roman"/>
                <a:cs typeface="Times New Roman"/>
              </a:rPr>
              <a:t>items. </a:t>
            </a: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If a student does have an  electronic device, it should be put away in a secured locker and turned</a:t>
            </a:r>
            <a:r>
              <a:rPr sz="2000" spc="-285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off</a:t>
            </a:r>
            <a:endParaRPr sz="2000">
              <a:latin typeface="Times New Roman"/>
              <a:cs typeface="Times New Roman"/>
            </a:endParaRPr>
          </a:p>
          <a:p>
            <a:pPr marL="609600" marR="301625">
              <a:lnSpc>
                <a:spcPts val="2400"/>
              </a:lnSpc>
            </a:pPr>
            <a:r>
              <a:rPr b="0" dirty="0">
                <a:latin typeface="Times New Roman"/>
                <a:cs typeface="Times New Roman"/>
              </a:rPr>
              <a:t>during the school day. </a:t>
            </a:r>
            <a:r>
              <a:rPr b="0" spc="-5" dirty="0">
                <a:latin typeface="Times New Roman"/>
                <a:cs typeface="Times New Roman"/>
              </a:rPr>
              <a:t>Permission </a:t>
            </a:r>
            <a:r>
              <a:rPr b="0" dirty="0">
                <a:latin typeface="Times New Roman"/>
                <a:cs typeface="Times New Roman"/>
              </a:rPr>
              <a:t>to use the device at school should</a:t>
            </a:r>
            <a:r>
              <a:rPr b="0" spc="-215" dirty="0">
                <a:latin typeface="Times New Roman"/>
                <a:cs typeface="Times New Roman"/>
              </a:rPr>
              <a:t> </a:t>
            </a:r>
            <a:r>
              <a:rPr b="0" spc="-5" dirty="0">
                <a:latin typeface="Times New Roman"/>
                <a:cs typeface="Times New Roman"/>
              </a:rPr>
              <a:t>come  </a:t>
            </a:r>
            <a:r>
              <a:rPr b="0" dirty="0">
                <a:latin typeface="Times New Roman"/>
                <a:cs typeface="Times New Roman"/>
              </a:rPr>
              <a:t>from </a:t>
            </a:r>
            <a:r>
              <a:rPr b="0" spc="-5" dirty="0">
                <a:latin typeface="Times New Roman"/>
                <a:cs typeface="Times New Roman"/>
              </a:rPr>
              <a:t>administration </a:t>
            </a:r>
            <a:r>
              <a:rPr b="0" dirty="0">
                <a:latin typeface="Times New Roman"/>
                <a:cs typeface="Times New Roman"/>
              </a:rPr>
              <a:t>or the teacher when it is being used to enhance  classroom</a:t>
            </a:r>
            <a:r>
              <a:rPr b="0" spc="-45" dirty="0">
                <a:latin typeface="Times New Roman"/>
                <a:cs typeface="Times New Roman"/>
              </a:rPr>
              <a:t> </a:t>
            </a:r>
            <a:r>
              <a:rPr b="0" spc="-5" dirty="0">
                <a:latin typeface="Times New Roman"/>
                <a:cs typeface="Times New Roman"/>
              </a:rPr>
              <a:t>instruction.</a:t>
            </a:r>
          </a:p>
          <a:p>
            <a:pPr marL="609600" lvl="1" indent="-274320">
              <a:lnSpc>
                <a:spcPts val="2320"/>
              </a:lnSpc>
              <a:buClr>
                <a:srgbClr val="AC0000"/>
              </a:buClr>
              <a:buFont typeface="Arial"/>
              <a:buChar char="•"/>
              <a:tabLst>
                <a:tab pos="608965" algn="l"/>
                <a:tab pos="609600" algn="l"/>
              </a:tabLst>
            </a:pP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Without such </a:t>
            </a:r>
            <a:r>
              <a:rPr sz="2000" spc="-5" dirty="0">
                <a:solidFill>
                  <a:srgbClr val="2F2F2F"/>
                </a:solidFill>
                <a:latin typeface="Times New Roman"/>
                <a:cs typeface="Times New Roman"/>
              </a:rPr>
              <a:t>permission, </a:t>
            </a: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teachers </a:t>
            </a:r>
            <a:r>
              <a:rPr sz="2000" spc="-5" dirty="0">
                <a:solidFill>
                  <a:srgbClr val="2F2F2F"/>
                </a:solidFill>
                <a:latin typeface="Times New Roman"/>
                <a:cs typeface="Times New Roman"/>
              </a:rPr>
              <a:t>will </a:t>
            </a: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collect the </a:t>
            </a:r>
            <a:r>
              <a:rPr sz="2000" spc="-10" dirty="0">
                <a:solidFill>
                  <a:srgbClr val="2F2F2F"/>
                </a:solidFill>
                <a:latin typeface="Times New Roman"/>
                <a:cs typeface="Times New Roman"/>
              </a:rPr>
              <a:t>items </a:t>
            </a: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and turn them in</a:t>
            </a:r>
            <a:r>
              <a:rPr sz="2000" spc="-215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to</a:t>
            </a:r>
            <a:endParaRPr sz="2000">
              <a:latin typeface="Times New Roman"/>
              <a:cs typeface="Times New Roman"/>
            </a:endParaRPr>
          </a:p>
          <a:p>
            <a:pPr marL="609600">
              <a:lnSpc>
                <a:spcPct val="100000"/>
              </a:lnSpc>
              <a:spcBef>
                <a:spcPts val="5"/>
              </a:spcBef>
            </a:pPr>
            <a:r>
              <a:rPr b="0" dirty="0">
                <a:latin typeface="Times New Roman"/>
                <a:cs typeface="Times New Roman"/>
              </a:rPr>
              <a:t>the front office for parent pick</a:t>
            </a:r>
            <a:r>
              <a:rPr b="0" spc="-175" dirty="0">
                <a:latin typeface="Times New Roman"/>
                <a:cs typeface="Times New Roman"/>
              </a:rPr>
              <a:t> </a:t>
            </a:r>
            <a:r>
              <a:rPr b="0" dirty="0">
                <a:latin typeface="Times New Roman"/>
                <a:cs typeface="Times New Roman"/>
              </a:rPr>
              <a:t>up.</a:t>
            </a:r>
          </a:p>
          <a:p>
            <a:pPr marL="609600" marR="5080" lvl="1" indent="-274320">
              <a:lnSpc>
                <a:spcPct val="100000"/>
              </a:lnSpc>
              <a:buClr>
                <a:srgbClr val="AC0000"/>
              </a:buClr>
              <a:buFont typeface="Arial"/>
              <a:buChar char="•"/>
              <a:tabLst>
                <a:tab pos="608965" algn="l"/>
                <a:tab pos="609600" algn="l"/>
              </a:tabLst>
            </a:pP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A phone </a:t>
            </a:r>
            <a:r>
              <a:rPr sz="2000" spc="-5" dirty="0">
                <a:solidFill>
                  <a:srgbClr val="2F2F2F"/>
                </a:solidFill>
                <a:latin typeface="Times New Roman"/>
                <a:cs typeface="Times New Roman"/>
              </a:rPr>
              <a:t>call will </a:t>
            </a: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be </a:t>
            </a:r>
            <a:r>
              <a:rPr sz="2000" spc="-10" dirty="0">
                <a:solidFill>
                  <a:srgbClr val="2F2F2F"/>
                </a:solidFill>
                <a:latin typeface="Times New Roman"/>
                <a:cs typeface="Times New Roman"/>
              </a:rPr>
              <a:t>made </a:t>
            </a: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to notify the parent that a phone or </a:t>
            </a:r>
            <a:r>
              <a:rPr sz="2000" spc="-5" dirty="0">
                <a:solidFill>
                  <a:srgbClr val="2F2F2F"/>
                </a:solidFill>
                <a:latin typeface="Times New Roman"/>
                <a:cs typeface="Times New Roman"/>
              </a:rPr>
              <a:t>electronic</a:t>
            </a:r>
            <a:r>
              <a:rPr sz="2000" spc="-90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F2F2F"/>
                </a:solidFill>
                <a:latin typeface="Times New Roman"/>
                <a:cs typeface="Times New Roman"/>
              </a:rPr>
              <a:t>item  </a:t>
            </a: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was</a:t>
            </a:r>
            <a:r>
              <a:rPr sz="2000" spc="-5" dirty="0">
                <a:solidFill>
                  <a:srgbClr val="2F2F2F"/>
                </a:solidFill>
                <a:latin typeface="Times New Roman"/>
                <a:cs typeface="Times New Roman"/>
              </a:rPr>
              <a:t> collected.</a:t>
            </a:r>
            <a:endParaRPr sz="2000">
              <a:latin typeface="Times New Roman"/>
              <a:cs typeface="Times New Roman"/>
            </a:endParaRPr>
          </a:p>
          <a:p>
            <a:pPr marL="609600" lvl="1" indent="-274320">
              <a:lnSpc>
                <a:spcPct val="100000"/>
              </a:lnSpc>
              <a:buClr>
                <a:srgbClr val="AC0000"/>
              </a:buClr>
              <a:buFont typeface="Arial"/>
              <a:buChar char="•"/>
              <a:tabLst>
                <a:tab pos="608965" algn="l"/>
                <a:tab pos="609600" algn="l"/>
              </a:tabLst>
            </a:pPr>
            <a:r>
              <a:rPr sz="2000" spc="-5" dirty="0">
                <a:solidFill>
                  <a:srgbClr val="2F2F2F"/>
                </a:solidFill>
                <a:latin typeface="Times New Roman"/>
                <a:cs typeface="Times New Roman"/>
              </a:rPr>
              <a:t>Phone/electronics will </a:t>
            </a: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only be returned to parent/legal</a:t>
            </a:r>
            <a:r>
              <a:rPr sz="2000" spc="-185" dirty="0">
                <a:solidFill>
                  <a:srgbClr val="2F2F2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F2F2F"/>
                </a:solidFill>
                <a:latin typeface="Times New Roman"/>
                <a:cs typeface="Times New Roman"/>
              </a:rPr>
              <a:t>guardian.</a:t>
            </a:r>
            <a:endParaRPr sz="2000">
              <a:latin typeface="Times New Roman"/>
              <a:cs typeface="Times New Roman"/>
            </a:endParaRPr>
          </a:p>
          <a:p>
            <a:pPr marL="427355">
              <a:lnSpc>
                <a:spcPct val="100000"/>
              </a:lnSpc>
              <a:tabLst>
                <a:tab pos="1844039" algn="l"/>
                <a:tab pos="7971155" algn="l"/>
              </a:tabLst>
            </a:pPr>
            <a:r>
              <a:rPr b="0" i="1" u="heavy" dirty="0">
                <a:latin typeface="Times New Roman"/>
                <a:cs typeface="Times New Roman"/>
              </a:rPr>
              <a:t> 	Irons Jr. High Student Handbook</a:t>
            </a:r>
            <a:r>
              <a:rPr b="0" i="1" u="heavy" spc="-114" dirty="0">
                <a:latin typeface="Times New Roman"/>
                <a:cs typeface="Times New Roman"/>
              </a:rPr>
              <a:t> </a:t>
            </a:r>
            <a:r>
              <a:rPr b="0" i="1" u="heavy" dirty="0">
                <a:latin typeface="Times New Roman"/>
                <a:cs typeface="Times New Roman"/>
              </a:rPr>
              <a:t>Supplement	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5358" y="641095"/>
            <a:ext cx="5915025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Cell</a:t>
            </a:r>
            <a:r>
              <a:rPr spc="-40" dirty="0"/>
              <a:t> </a:t>
            </a:r>
            <a:r>
              <a:rPr spc="-5" dirty="0"/>
              <a:t>Phones/electronic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B5A473-0F03-4FB3-A326-DACF19AE8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17008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62732" y="396062"/>
            <a:ext cx="294005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0" dirty="0">
                <a:solidFill>
                  <a:srgbClr val="252525"/>
                </a:solidFill>
                <a:latin typeface="Bodoni MT Condensed"/>
                <a:cs typeface="Bodoni MT Condensed"/>
              </a:rPr>
              <a:t>Social</a:t>
            </a:r>
            <a:r>
              <a:rPr sz="6600" b="0" spc="-85" dirty="0">
                <a:solidFill>
                  <a:srgbClr val="252525"/>
                </a:solidFill>
                <a:latin typeface="Bodoni MT Condensed"/>
                <a:cs typeface="Bodoni MT Condensed"/>
              </a:rPr>
              <a:t> </a:t>
            </a:r>
            <a:r>
              <a:rPr sz="6600" b="0" dirty="0">
                <a:solidFill>
                  <a:srgbClr val="252525"/>
                </a:solidFill>
                <a:latin typeface="Bodoni MT Condensed"/>
                <a:cs typeface="Bodoni MT Condensed"/>
              </a:rPr>
              <a:t>Media</a:t>
            </a:r>
            <a:endParaRPr sz="6600">
              <a:latin typeface="Bodoni MT Condensed"/>
              <a:cs typeface="Bodoni MT Condense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444" y="1437871"/>
            <a:ext cx="7082155" cy="347091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2025650">
              <a:lnSpc>
                <a:spcPct val="100000"/>
              </a:lnSpc>
              <a:spcBef>
                <a:spcPts val="900"/>
              </a:spcBef>
            </a:pPr>
            <a:r>
              <a:rPr sz="2800" spc="-5" dirty="0">
                <a:solidFill>
                  <a:srgbClr val="2F2F2F"/>
                </a:solidFill>
                <a:latin typeface="Agency FB"/>
                <a:cs typeface="Agency FB"/>
              </a:rPr>
              <a:t>Five </a:t>
            </a:r>
            <a:r>
              <a:rPr sz="2800" spc="-10" dirty="0">
                <a:solidFill>
                  <a:srgbClr val="2F2F2F"/>
                </a:solidFill>
                <a:latin typeface="Agency FB"/>
                <a:cs typeface="Agency FB"/>
              </a:rPr>
              <a:t>reminders for your</a:t>
            </a:r>
            <a:r>
              <a:rPr sz="2800" spc="100" dirty="0">
                <a:solidFill>
                  <a:srgbClr val="2F2F2F"/>
                </a:solidFill>
                <a:latin typeface="Agency FB"/>
                <a:cs typeface="Agency FB"/>
              </a:rPr>
              <a:t> </a:t>
            </a:r>
            <a:r>
              <a:rPr sz="2800" spc="-5" dirty="0">
                <a:solidFill>
                  <a:srgbClr val="2F2F2F"/>
                </a:solidFill>
                <a:latin typeface="Agency FB"/>
                <a:cs typeface="Agency FB"/>
              </a:rPr>
              <a:t>kids</a:t>
            </a:r>
            <a:endParaRPr sz="2800">
              <a:latin typeface="Agency FB"/>
              <a:cs typeface="Agency FB"/>
            </a:endParaRPr>
          </a:p>
          <a:p>
            <a:pPr marL="12700" marR="5080">
              <a:lnSpc>
                <a:spcPct val="100000"/>
              </a:lnSpc>
              <a:spcBef>
                <a:spcPts val="520"/>
              </a:spcBef>
            </a:pPr>
            <a:r>
              <a:rPr sz="1800" spc="-5" dirty="0">
                <a:solidFill>
                  <a:srgbClr val="2F2F2F"/>
                </a:solidFill>
                <a:latin typeface="Agency FB"/>
                <a:cs typeface="Agency FB"/>
              </a:rPr>
              <a:t>If you're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opening a </a:t>
            </a:r>
            <a:r>
              <a:rPr sz="1800" spc="-5" dirty="0">
                <a:solidFill>
                  <a:srgbClr val="2F2F2F"/>
                </a:solidFill>
                <a:latin typeface="Agency FB"/>
                <a:cs typeface="Agency FB"/>
              </a:rPr>
              <a:t>conversation </a:t>
            </a:r>
            <a:r>
              <a:rPr sz="1800" spc="0" dirty="0">
                <a:solidFill>
                  <a:srgbClr val="2F2F2F"/>
                </a:solidFill>
                <a:latin typeface="Agency FB"/>
                <a:cs typeface="Agency FB"/>
              </a:rPr>
              <a:t>with </a:t>
            </a:r>
            <a:r>
              <a:rPr sz="1800" spc="-5" dirty="0">
                <a:solidFill>
                  <a:srgbClr val="2F2F2F"/>
                </a:solidFill>
                <a:latin typeface="Agency FB"/>
                <a:cs typeface="Agency FB"/>
              </a:rPr>
              <a:t>teenagers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and those </a:t>
            </a:r>
            <a:r>
              <a:rPr sz="1800" spc="0" dirty="0">
                <a:solidFill>
                  <a:srgbClr val="2F2F2F"/>
                </a:solidFill>
                <a:latin typeface="Agency FB"/>
                <a:cs typeface="Agency FB"/>
              </a:rPr>
              <a:t>who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are almost </a:t>
            </a:r>
            <a:r>
              <a:rPr sz="1800" spc="-10" dirty="0">
                <a:solidFill>
                  <a:srgbClr val="2F2F2F"/>
                </a:solidFill>
                <a:latin typeface="Agency FB"/>
                <a:cs typeface="Agency FB"/>
              </a:rPr>
              <a:t>teens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— about what's  appropriate online and what's not, </a:t>
            </a:r>
            <a:r>
              <a:rPr sz="1800" spc="-5" dirty="0">
                <a:solidFill>
                  <a:srgbClr val="2F2F2F"/>
                </a:solidFill>
                <a:latin typeface="Agency FB"/>
                <a:cs typeface="Agency FB"/>
              </a:rPr>
              <a:t>researcher Poco Donna Kernsmith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of </a:t>
            </a:r>
            <a:r>
              <a:rPr sz="1800" spc="-5" dirty="0">
                <a:solidFill>
                  <a:srgbClr val="2F2F2F"/>
                </a:solidFill>
                <a:latin typeface="Agency FB"/>
                <a:cs typeface="Agency FB"/>
              </a:rPr>
              <a:t>Wayne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State </a:t>
            </a:r>
            <a:r>
              <a:rPr sz="1800" spc="-5" dirty="0">
                <a:solidFill>
                  <a:srgbClr val="2F2F2F"/>
                </a:solidFill>
                <a:latin typeface="Agency FB"/>
                <a:cs typeface="Agency FB"/>
              </a:rPr>
              <a:t>University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in  </a:t>
            </a:r>
            <a:r>
              <a:rPr sz="1800" spc="-5" dirty="0">
                <a:solidFill>
                  <a:srgbClr val="2F2F2F"/>
                </a:solidFill>
                <a:latin typeface="Agency FB"/>
                <a:cs typeface="Agency FB"/>
              </a:rPr>
              <a:t>Detroit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suggests </a:t>
            </a:r>
            <a:r>
              <a:rPr sz="1800" spc="-5" dirty="0">
                <a:solidFill>
                  <a:srgbClr val="2F2F2F"/>
                </a:solidFill>
                <a:latin typeface="Agency FB"/>
                <a:cs typeface="Agency FB"/>
              </a:rPr>
              <a:t>these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five</a:t>
            </a:r>
            <a:r>
              <a:rPr sz="1800" spc="-45" dirty="0">
                <a:solidFill>
                  <a:srgbClr val="2F2F2F"/>
                </a:solidFill>
                <a:latin typeface="Agency FB"/>
                <a:cs typeface="Agency FB"/>
              </a:rPr>
              <a:t> </a:t>
            </a:r>
            <a:r>
              <a:rPr sz="1800" spc="0" dirty="0">
                <a:solidFill>
                  <a:srgbClr val="2F2F2F"/>
                </a:solidFill>
                <a:latin typeface="Agency FB"/>
                <a:cs typeface="Agency FB"/>
              </a:rPr>
              <a:t>points.</a:t>
            </a:r>
            <a:endParaRPr sz="1800">
              <a:latin typeface="Agency FB"/>
              <a:cs typeface="Agency FB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buClr>
                <a:srgbClr val="AC0000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2F2F2F"/>
                </a:solidFill>
                <a:latin typeface="Agency FB"/>
                <a:cs typeface="Agency FB"/>
              </a:rPr>
              <a:t>Remember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nothing is private</a:t>
            </a:r>
            <a:r>
              <a:rPr sz="1800" spc="-20" dirty="0">
                <a:solidFill>
                  <a:srgbClr val="2F2F2F"/>
                </a:solidFill>
                <a:latin typeface="Agency FB"/>
                <a:cs typeface="Agency FB"/>
              </a:rPr>
              <a:t>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online</a:t>
            </a:r>
            <a:endParaRPr sz="1800">
              <a:latin typeface="Agency FB"/>
              <a:cs typeface="Agency FB"/>
            </a:endParaRPr>
          </a:p>
          <a:p>
            <a:pPr marL="354965" indent="-342265">
              <a:lnSpc>
                <a:spcPct val="100000"/>
              </a:lnSpc>
              <a:spcBef>
                <a:spcPts val="505"/>
              </a:spcBef>
              <a:buClr>
                <a:srgbClr val="AC0000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2F2F2F"/>
                </a:solidFill>
                <a:latin typeface="Agency FB"/>
                <a:cs typeface="Agency FB"/>
              </a:rPr>
              <a:t>Remember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nothing online can be </a:t>
            </a:r>
            <a:r>
              <a:rPr sz="1800" spc="-5" dirty="0">
                <a:solidFill>
                  <a:srgbClr val="2F2F2F"/>
                </a:solidFill>
                <a:latin typeface="Agency FB"/>
                <a:cs typeface="Agency FB"/>
              </a:rPr>
              <a:t>taken</a:t>
            </a:r>
            <a:r>
              <a:rPr sz="1800" spc="-35" dirty="0">
                <a:solidFill>
                  <a:srgbClr val="2F2F2F"/>
                </a:solidFill>
                <a:latin typeface="Agency FB"/>
                <a:cs typeface="Agency FB"/>
              </a:rPr>
              <a:t>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back</a:t>
            </a:r>
            <a:endParaRPr sz="1800">
              <a:latin typeface="Agency FB"/>
              <a:cs typeface="Agency FB"/>
            </a:endParaRPr>
          </a:p>
          <a:p>
            <a:pPr marL="354965" indent="-342265">
              <a:lnSpc>
                <a:spcPct val="100000"/>
              </a:lnSpc>
              <a:spcBef>
                <a:spcPts val="490"/>
              </a:spcBef>
              <a:buClr>
                <a:srgbClr val="AC0000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2F2F2F"/>
                </a:solidFill>
                <a:latin typeface="Agency FB"/>
                <a:cs typeface="Agency FB"/>
              </a:rPr>
              <a:t>Be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aware of </a:t>
            </a:r>
            <a:r>
              <a:rPr sz="1800" spc="-5" dirty="0">
                <a:solidFill>
                  <a:srgbClr val="2F2F2F"/>
                </a:solidFill>
                <a:latin typeface="Agency FB"/>
                <a:cs typeface="Agency FB"/>
              </a:rPr>
              <a:t>pressure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and</a:t>
            </a:r>
            <a:r>
              <a:rPr sz="1800" spc="-60" dirty="0">
                <a:solidFill>
                  <a:srgbClr val="2F2F2F"/>
                </a:solidFill>
                <a:latin typeface="Agency FB"/>
                <a:cs typeface="Agency FB"/>
              </a:rPr>
              <a:t> </a:t>
            </a:r>
            <a:r>
              <a:rPr sz="1800" spc="-5" dirty="0">
                <a:solidFill>
                  <a:srgbClr val="2F2F2F"/>
                </a:solidFill>
                <a:latin typeface="Agency FB"/>
                <a:cs typeface="Agency FB"/>
              </a:rPr>
              <a:t>coercion</a:t>
            </a:r>
            <a:endParaRPr sz="1800">
              <a:latin typeface="Agency FB"/>
              <a:cs typeface="Agency FB"/>
            </a:endParaRPr>
          </a:p>
          <a:p>
            <a:pPr marL="354965" indent="-342265">
              <a:lnSpc>
                <a:spcPct val="100000"/>
              </a:lnSpc>
              <a:spcBef>
                <a:spcPts val="500"/>
              </a:spcBef>
              <a:buClr>
                <a:srgbClr val="AC0000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2F2F2F"/>
                </a:solidFill>
                <a:latin typeface="Agency FB"/>
                <a:cs typeface="Agency FB"/>
              </a:rPr>
              <a:t>Consider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the </a:t>
            </a:r>
            <a:r>
              <a:rPr sz="1800" spc="-5" dirty="0">
                <a:solidFill>
                  <a:srgbClr val="2F2F2F"/>
                </a:solidFill>
                <a:latin typeface="Agency FB"/>
                <a:cs typeface="Agency FB"/>
              </a:rPr>
              <a:t>reaction and feelings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of</a:t>
            </a:r>
            <a:r>
              <a:rPr sz="1800" spc="-55" dirty="0">
                <a:solidFill>
                  <a:srgbClr val="2F2F2F"/>
                </a:solidFill>
                <a:latin typeface="Agency FB"/>
                <a:cs typeface="Agency FB"/>
              </a:rPr>
              <a:t> </a:t>
            </a:r>
            <a:r>
              <a:rPr sz="1800" spc="-5" dirty="0">
                <a:solidFill>
                  <a:srgbClr val="2F2F2F"/>
                </a:solidFill>
                <a:latin typeface="Agency FB"/>
                <a:cs typeface="Agency FB"/>
              </a:rPr>
              <a:t>others</a:t>
            </a:r>
            <a:endParaRPr sz="1800">
              <a:latin typeface="Agency FB"/>
              <a:cs typeface="Agency FB"/>
            </a:endParaRPr>
          </a:p>
          <a:p>
            <a:pPr marL="354965" indent="-342265">
              <a:lnSpc>
                <a:spcPct val="100000"/>
              </a:lnSpc>
              <a:spcBef>
                <a:spcPts val="505"/>
              </a:spcBef>
              <a:buClr>
                <a:srgbClr val="AC0000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2F2F2F"/>
                </a:solidFill>
                <a:latin typeface="Agency FB"/>
                <a:cs typeface="Agency FB"/>
              </a:rPr>
              <a:t>Remember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nothing is truly</a:t>
            </a:r>
            <a:r>
              <a:rPr sz="1800" spc="-20" dirty="0">
                <a:solidFill>
                  <a:srgbClr val="2F2F2F"/>
                </a:solidFill>
                <a:latin typeface="Agency FB"/>
                <a:cs typeface="Agency FB"/>
              </a:rPr>
              <a:t> </a:t>
            </a: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anonymous</a:t>
            </a:r>
            <a:endParaRPr sz="1800">
              <a:latin typeface="Agency FB"/>
              <a:cs typeface="Agency FB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97835" y="5285333"/>
            <a:ext cx="32232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2F2F2F"/>
                </a:solidFill>
                <a:latin typeface="Agency FB"/>
                <a:cs typeface="Agency FB"/>
              </a:rPr>
              <a:t>Monitor, </a:t>
            </a:r>
            <a:r>
              <a:rPr sz="2800" b="1" spc="-10" dirty="0">
                <a:solidFill>
                  <a:srgbClr val="2F2F2F"/>
                </a:solidFill>
                <a:latin typeface="Agency FB"/>
                <a:cs typeface="Agency FB"/>
              </a:rPr>
              <a:t>monitor,</a:t>
            </a:r>
            <a:r>
              <a:rPr sz="2800" b="1" spc="50" dirty="0">
                <a:solidFill>
                  <a:srgbClr val="2F2F2F"/>
                </a:solidFill>
                <a:latin typeface="Agency FB"/>
                <a:cs typeface="Agency FB"/>
              </a:rPr>
              <a:t> </a:t>
            </a:r>
            <a:r>
              <a:rPr sz="2800" b="1" spc="-10" dirty="0">
                <a:solidFill>
                  <a:srgbClr val="2F2F2F"/>
                </a:solidFill>
                <a:latin typeface="Agency FB"/>
                <a:cs typeface="Agency FB"/>
              </a:rPr>
              <a:t>monitor!</a:t>
            </a:r>
            <a:endParaRPr sz="2800">
              <a:latin typeface="Agency FB"/>
              <a:cs typeface="Agency FB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88760" y="6111646"/>
            <a:ext cx="2138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F2F2F"/>
                </a:solidFill>
                <a:latin typeface="Agency FB"/>
                <a:cs typeface="Agency FB"/>
              </a:rPr>
              <a:t>Secondary Handbook page</a:t>
            </a:r>
            <a:r>
              <a:rPr sz="1800" spc="-120" dirty="0">
                <a:solidFill>
                  <a:srgbClr val="2F2F2F"/>
                </a:solidFill>
                <a:latin typeface="Agency FB"/>
                <a:cs typeface="Agency FB"/>
              </a:rPr>
              <a:t> </a:t>
            </a:r>
            <a:r>
              <a:rPr sz="1800" spc="-10" dirty="0">
                <a:solidFill>
                  <a:srgbClr val="2F2F2F"/>
                </a:solidFill>
                <a:latin typeface="Agency FB"/>
                <a:cs typeface="Agency FB"/>
              </a:rPr>
              <a:t>44</a:t>
            </a:r>
            <a:endParaRPr sz="1800">
              <a:latin typeface="Agency FB"/>
              <a:cs typeface="Agency FB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CC5886-9C44-4AA8-A6CD-7B556837B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9369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31635" y="1719072"/>
            <a:ext cx="2758440" cy="3282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112" y="1925634"/>
            <a:ext cx="5816600" cy="219011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870075">
              <a:lnSpc>
                <a:spcPct val="100000"/>
              </a:lnSpc>
              <a:spcBef>
                <a:spcPts val="484"/>
              </a:spcBef>
              <a:tabLst>
                <a:tab pos="3184525" algn="l"/>
              </a:tabLst>
            </a:pPr>
            <a:r>
              <a:rPr sz="5400" dirty="0">
                <a:solidFill>
                  <a:srgbClr val="FF0000"/>
                </a:solidFill>
              </a:rPr>
              <a:t>WE	</a:t>
            </a:r>
            <a:r>
              <a:rPr sz="5400" spc="-5" dirty="0">
                <a:solidFill>
                  <a:srgbClr val="FF0000"/>
                </a:solidFill>
              </a:rPr>
              <a:t>ARE</a:t>
            </a:r>
            <a:endParaRPr sz="5400"/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8000" dirty="0">
                <a:solidFill>
                  <a:srgbClr val="FF0000"/>
                </a:solidFill>
              </a:rPr>
              <a:t>Hawk</a:t>
            </a:r>
            <a:r>
              <a:rPr sz="8000" spc="-70" dirty="0">
                <a:solidFill>
                  <a:srgbClr val="FF0000"/>
                </a:solidFill>
              </a:rPr>
              <a:t> </a:t>
            </a:r>
            <a:r>
              <a:rPr sz="8000" dirty="0">
                <a:solidFill>
                  <a:srgbClr val="FF0000"/>
                </a:solidFill>
              </a:rPr>
              <a:t>Nation</a:t>
            </a:r>
            <a:endParaRPr sz="800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29EE5E-8253-4CDA-AF77-1781C569B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9716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220520" y="2202770"/>
            <a:ext cx="4014470" cy="267144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3600" b="1" u="heavy" spc="-5" dirty="0">
                <a:solidFill>
                  <a:srgbClr val="454545"/>
                </a:solidFill>
                <a:latin typeface="Times New Roman"/>
                <a:cs typeface="Times New Roman"/>
              </a:rPr>
              <a:t>Grades:</a:t>
            </a:r>
            <a:endParaRPr sz="3600" dirty="0">
              <a:latin typeface="Times New Roman"/>
              <a:cs typeface="Times New Roman"/>
            </a:endParaRPr>
          </a:p>
          <a:p>
            <a:pPr marL="926465" indent="-457200">
              <a:lnSpc>
                <a:spcPct val="100000"/>
              </a:lnSpc>
              <a:spcBef>
                <a:spcPts val="730"/>
              </a:spcBef>
              <a:buClr>
                <a:srgbClr val="AC0000"/>
              </a:buClr>
              <a:buFont typeface="Segoe UI Symbol"/>
              <a:buChar char="✓"/>
              <a:tabLst>
                <a:tab pos="926465" algn="l"/>
                <a:tab pos="927100" algn="l"/>
                <a:tab pos="1816100" algn="l"/>
              </a:tabLst>
            </a:pPr>
            <a:r>
              <a:rPr sz="2800" b="1" spc="-5" dirty="0">
                <a:solidFill>
                  <a:srgbClr val="454545"/>
                </a:solidFill>
                <a:latin typeface="Times New Roman"/>
                <a:cs typeface="Times New Roman"/>
              </a:rPr>
              <a:t>40%	Daily</a:t>
            </a:r>
            <a:r>
              <a:rPr sz="2800" b="1" spc="-7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454545"/>
                </a:solidFill>
                <a:latin typeface="Times New Roman"/>
                <a:cs typeface="Times New Roman"/>
              </a:rPr>
              <a:t>grades</a:t>
            </a:r>
            <a:endParaRPr sz="2800" dirty="0">
              <a:latin typeface="Times New Roman"/>
              <a:cs typeface="Times New Roman"/>
            </a:endParaRPr>
          </a:p>
          <a:p>
            <a:pPr marL="926465" indent="-457200">
              <a:lnSpc>
                <a:spcPct val="100000"/>
              </a:lnSpc>
              <a:spcBef>
                <a:spcPts val="695"/>
              </a:spcBef>
              <a:buClr>
                <a:srgbClr val="AC0000"/>
              </a:buClr>
              <a:buFont typeface="Segoe UI Symbol"/>
              <a:buChar char="✓"/>
              <a:tabLst>
                <a:tab pos="926465" algn="l"/>
                <a:tab pos="927100" algn="l"/>
                <a:tab pos="1816100" algn="l"/>
              </a:tabLst>
            </a:pPr>
            <a:r>
              <a:rPr sz="2800" b="1" spc="-5" dirty="0">
                <a:solidFill>
                  <a:srgbClr val="454545"/>
                </a:solidFill>
                <a:latin typeface="Times New Roman"/>
                <a:cs typeface="Times New Roman"/>
              </a:rPr>
              <a:t>60%	Major</a:t>
            </a:r>
            <a:r>
              <a:rPr sz="2800" b="1" spc="-7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454545"/>
                </a:solidFill>
                <a:latin typeface="Times New Roman"/>
                <a:cs typeface="Times New Roman"/>
              </a:rPr>
              <a:t>grades</a:t>
            </a:r>
            <a:endParaRPr sz="2800" dirty="0">
              <a:latin typeface="Times New Roman"/>
              <a:cs typeface="Times New Roman"/>
            </a:endParaRPr>
          </a:p>
          <a:p>
            <a:pPr marL="926465" indent="-457200">
              <a:lnSpc>
                <a:spcPct val="100000"/>
              </a:lnSpc>
              <a:spcBef>
                <a:spcPts val="695"/>
              </a:spcBef>
              <a:buClr>
                <a:srgbClr val="AC0000"/>
              </a:buClr>
              <a:buFont typeface="Segoe UI Symbol"/>
              <a:buChar char="✓"/>
              <a:tabLst>
                <a:tab pos="926465" algn="l"/>
                <a:tab pos="927100" algn="l"/>
              </a:tabLst>
            </a:pPr>
            <a:r>
              <a:rPr sz="2800" b="1" spc="-5" dirty="0">
                <a:solidFill>
                  <a:srgbClr val="454545"/>
                </a:solidFill>
                <a:latin typeface="Times New Roman"/>
                <a:cs typeface="Times New Roman"/>
              </a:rPr>
              <a:t>Use </a:t>
            </a:r>
            <a:r>
              <a:rPr sz="2800" b="1" dirty="0">
                <a:solidFill>
                  <a:srgbClr val="454545"/>
                </a:solidFill>
                <a:latin typeface="Times New Roman"/>
                <a:cs typeface="Times New Roman"/>
              </a:rPr>
              <a:t>of </a:t>
            </a:r>
            <a:r>
              <a:rPr sz="2800" b="1" spc="-5" dirty="0">
                <a:solidFill>
                  <a:srgbClr val="454545"/>
                </a:solidFill>
                <a:latin typeface="Times New Roman"/>
                <a:cs typeface="Times New Roman"/>
              </a:rPr>
              <a:t>PLANNER</a:t>
            </a:r>
            <a:r>
              <a:rPr sz="2800" b="1" spc="-3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454545"/>
                </a:solidFill>
                <a:latin typeface="Times New Roman"/>
                <a:cs typeface="Times New Roman"/>
              </a:rPr>
              <a:t>is</a:t>
            </a:r>
            <a:endParaRPr sz="2800" dirty="0">
              <a:latin typeface="Times New Roman"/>
              <a:cs typeface="Times New Roman"/>
            </a:endParaRPr>
          </a:p>
          <a:p>
            <a:pPr marL="926465">
              <a:lnSpc>
                <a:spcPct val="100000"/>
              </a:lnSpc>
            </a:pPr>
            <a:r>
              <a:rPr sz="2800" b="1" spc="-5" dirty="0">
                <a:solidFill>
                  <a:srgbClr val="454545"/>
                </a:solidFill>
                <a:latin typeface="Times New Roman"/>
                <a:cs typeface="Times New Roman"/>
              </a:rPr>
              <a:t>important!!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10400" y="762000"/>
            <a:ext cx="1950720" cy="15407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791200" y="4602479"/>
            <a:ext cx="2193036" cy="20162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75663" y="426466"/>
            <a:ext cx="42564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/>
              <a:t>ACADE</a:t>
            </a:r>
            <a:r>
              <a:rPr sz="5400" spc="5" dirty="0"/>
              <a:t>M</a:t>
            </a:r>
            <a:r>
              <a:rPr sz="5400" spc="-5" dirty="0"/>
              <a:t>ICS</a:t>
            </a:r>
            <a:endParaRPr sz="5400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BEA61E-361A-423E-98CE-242B36577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25096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42925" y="2138634"/>
            <a:ext cx="7178040" cy="4167808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600"/>
              </a:spcBef>
              <a:buClr>
                <a:srgbClr val="AC0000"/>
              </a:buClr>
              <a:tabLst>
                <a:tab pos="327025" algn="l"/>
                <a:tab pos="5283835" algn="l"/>
              </a:tabLst>
            </a:pPr>
            <a:r>
              <a:rPr lang="en-US"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HONORS</a:t>
            </a: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 courses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prepare you to take Advanced  </a:t>
            </a: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Placement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(AP) </a:t>
            </a:r>
            <a:r>
              <a:rPr lang="en-US" sz="2400" dirty="0">
                <a:solidFill>
                  <a:srgbClr val="454545"/>
                </a:solidFill>
                <a:latin typeface="Times New Roman"/>
                <a:cs typeface="Times New Roman"/>
              </a:rPr>
              <a:t>or Dual Credit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courses in</a:t>
            </a:r>
            <a:r>
              <a:rPr sz="2400" spc="1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high</a:t>
            </a: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school.	AP courses</a:t>
            </a:r>
            <a:r>
              <a:rPr sz="2400" spc="-95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can  </a:t>
            </a: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earn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college</a:t>
            </a:r>
            <a:r>
              <a:rPr sz="2400" spc="-5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credits</a:t>
            </a:r>
            <a:r>
              <a:rPr lang="en-US"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 (only offered in high school)</a:t>
            </a:r>
          </a:p>
          <a:p>
            <a:pPr marL="12700" marR="5080">
              <a:lnSpc>
                <a:spcPct val="100000"/>
              </a:lnSpc>
              <a:spcBef>
                <a:spcPts val="600"/>
              </a:spcBef>
              <a:buClr>
                <a:srgbClr val="AC0000"/>
              </a:buClr>
              <a:tabLst>
                <a:tab pos="327025" algn="l"/>
                <a:tab pos="5283835" algn="l"/>
              </a:tabLst>
            </a:pP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buClr>
                <a:srgbClr val="AC0000"/>
              </a:buClr>
              <a:tabLst>
                <a:tab pos="327025" algn="l"/>
              </a:tabLst>
            </a:pPr>
            <a:r>
              <a:rPr lang="en-US"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HONORS</a:t>
            </a: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 courses:</a:t>
            </a:r>
            <a:endParaRPr sz="2400" dirty="0">
              <a:latin typeface="Times New Roman"/>
              <a:cs typeface="Times New Roman"/>
            </a:endParaRPr>
          </a:p>
          <a:p>
            <a:pPr marL="720725" lvl="1" indent="-250825">
              <a:lnSpc>
                <a:spcPct val="100000"/>
              </a:lnSpc>
              <a:spcBef>
                <a:spcPts val="600"/>
              </a:spcBef>
              <a:buChar char="•"/>
              <a:tabLst>
                <a:tab pos="720725" algn="l"/>
                <a:tab pos="721360" algn="l"/>
              </a:tabLst>
            </a:pP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More rigorous and</a:t>
            </a:r>
            <a:r>
              <a:rPr sz="2400" spc="-3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complex</a:t>
            </a:r>
            <a:endParaRPr sz="2400" dirty="0">
              <a:latin typeface="Times New Roman"/>
              <a:cs typeface="Times New Roman"/>
            </a:endParaRPr>
          </a:p>
          <a:p>
            <a:pPr marL="720725" lvl="1" indent="-250825">
              <a:lnSpc>
                <a:spcPct val="100000"/>
              </a:lnSpc>
              <a:spcBef>
                <a:spcPts val="600"/>
              </a:spcBef>
              <a:buChar char="•"/>
              <a:tabLst>
                <a:tab pos="720725" algn="l"/>
                <a:tab pos="721360" algn="l"/>
              </a:tabLst>
            </a:pP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Class </a:t>
            </a:r>
            <a:r>
              <a:rPr sz="2400" spc="-10" dirty="0">
                <a:solidFill>
                  <a:srgbClr val="454545"/>
                </a:solidFill>
                <a:latin typeface="Times New Roman"/>
                <a:cs typeface="Times New Roman"/>
              </a:rPr>
              <a:t>may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go in to </a:t>
            </a: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more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depth in</a:t>
            </a:r>
            <a:r>
              <a:rPr sz="2400" spc="-25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learning</a:t>
            </a:r>
            <a:endParaRPr sz="2400" dirty="0">
              <a:latin typeface="Times New Roman"/>
              <a:cs typeface="Times New Roman"/>
            </a:endParaRPr>
          </a:p>
          <a:p>
            <a:pPr marL="720725" lvl="1" indent="-250825">
              <a:lnSpc>
                <a:spcPct val="100000"/>
              </a:lnSpc>
              <a:spcBef>
                <a:spcPts val="595"/>
              </a:spcBef>
              <a:buChar char="•"/>
              <a:tabLst>
                <a:tab pos="720725" algn="l"/>
                <a:tab pos="721360" algn="l"/>
              </a:tabLst>
            </a:pP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Have </a:t>
            </a: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more homework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projects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done outside</a:t>
            </a:r>
            <a:r>
              <a:rPr sz="2400" spc="-6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of</a:t>
            </a:r>
            <a:endParaRPr sz="2400" dirty="0">
              <a:latin typeface="Times New Roman"/>
              <a:cs typeface="Times New Roman"/>
            </a:endParaRPr>
          </a:p>
          <a:p>
            <a:pPr marL="720725">
              <a:lnSpc>
                <a:spcPct val="100000"/>
              </a:lnSpc>
            </a:pP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class</a:t>
            </a:r>
            <a:r>
              <a:rPr sz="2400" spc="-9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454545"/>
                </a:solidFill>
                <a:latin typeface="Times New Roman"/>
                <a:cs typeface="Times New Roman"/>
              </a:rPr>
              <a:t>time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35369" y="672084"/>
            <a:ext cx="2008631" cy="2122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499618"/>
            <a:ext cx="6705600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320"/>
              </a:lnSpc>
              <a:spcBef>
                <a:spcPts val="100"/>
              </a:spcBef>
              <a:tabLst>
                <a:tab pos="2355850" algn="l"/>
                <a:tab pos="3175000" algn="l"/>
              </a:tabLst>
            </a:pPr>
            <a:r>
              <a:rPr sz="5400" spc="-5" dirty="0"/>
              <a:t>WHAT	IS	A</a:t>
            </a:r>
            <a:endParaRPr sz="5400" dirty="0"/>
          </a:p>
          <a:p>
            <a:pPr marL="12700">
              <a:lnSpc>
                <a:spcPts val="6320"/>
              </a:lnSpc>
            </a:pPr>
            <a:r>
              <a:rPr lang="en-US" sz="5400" spc="-5" dirty="0"/>
              <a:t>HONORS</a:t>
            </a:r>
            <a:r>
              <a:rPr sz="5400" spc="-65" dirty="0"/>
              <a:t> </a:t>
            </a:r>
            <a:r>
              <a:rPr sz="5400" dirty="0"/>
              <a:t>COURSE?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AF3269-64BA-4B18-AF3D-9750D9364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36129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48664" y="2232025"/>
            <a:ext cx="5821045" cy="349567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2400" b="1" u="heavy" spc="-5" dirty="0">
                <a:solidFill>
                  <a:srgbClr val="454545"/>
                </a:solidFill>
                <a:latin typeface="Times New Roman"/>
                <a:cs typeface="Times New Roman"/>
              </a:rPr>
              <a:t>Students </a:t>
            </a:r>
            <a:r>
              <a:rPr sz="2400" b="1" u="heavy" spc="-10" dirty="0">
                <a:solidFill>
                  <a:srgbClr val="454545"/>
                </a:solidFill>
                <a:latin typeface="Times New Roman"/>
                <a:cs typeface="Times New Roman"/>
              </a:rPr>
              <a:t>who</a:t>
            </a:r>
            <a:r>
              <a:rPr sz="2400" b="1" u="heavy" spc="3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b="1" u="heavy" dirty="0">
                <a:solidFill>
                  <a:srgbClr val="454545"/>
                </a:solidFill>
                <a:latin typeface="Times New Roman"/>
                <a:cs typeface="Times New Roman"/>
              </a:rPr>
              <a:t>are:</a:t>
            </a:r>
            <a:endParaRPr sz="2400" dirty="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spcBef>
                <a:spcPts val="155"/>
              </a:spcBef>
              <a:buClr>
                <a:srgbClr val="C00000"/>
              </a:buClr>
              <a:buSzPct val="95833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Self</a:t>
            </a: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Motivated</a:t>
            </a:r>
            <a:endParaRPr sz="2400" dirty="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spcBef>
                <a:spcPts val="155"/>
              </a:spcBef>
              <a:buClr>
                <a:srgbClr val="C00000"/>
              </a:buClr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Manages time</a:t>
            </a:r>
            <a:r>
              <a:rPr sz="2400" spc="-2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effectively</a:t>
            </a:r>
            <a:endParaRPr sz="2400" dirty="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spcBef>
                <a:spcPts val="155"/>
              </a:spcBef>
              <a:buClr>
                <a:srgbClr val="C00000"/>
              </a:buClr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Willing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to work outside of </a:t>
            </a: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class</a:t>
            </a:r>
            <a:r>
              <a:rPr sz="2400" spc="-8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time</a:t>
            </a:r>
            <a:endParaRPr sz="2400" dirty="0"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  <a:spcBef>
                <a:spcPts val="155"/>
              </a:spcBef>
            </a:pP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on </a:t>
            </a: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homework,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projects,</a:t>
            </a:r>
            <a:r>
              <a:rPr sz="2400" spc="-25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etc.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u="heavy" spc="-5" dirty="0">
                <a:solidFill>
                  <a:srgbClr val="454545"/>
                </a:solidFill>
                <a:latin typeface="Times New Roman"/>
                <a:cs typeface="Times New Roman"/>
              </a:rPr>
              <a:t>Students </a:t>
            </a:r>
            <a:r>
              <a:rPr sz="2400" b="1" u="heavy" spc="-10" dirty="0">
                <a:solidFill>
                  <a:srgbClr val="454545"/>
                </a:solidFill>
                <a:latin typeface="Times New Roman"/>
                <a:cs typeface="Times New Roman"/>
              </a:rPr>
              <a:t>who</a:t>
            </a:r>
            <a:r>
              <a:rPr sz="2400" b="1" u="heavy" spc="30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b="1" u="heavy" dirty="0">
                <a:solidFill>
                  <a:srgbClr val="454545"/>
                </a:solidFill>
                <a:latin typeface="Times New Roman"/>
                <a:cs typeface="Times New Roman"/>
              </a:rPr>
              <a:t>have:</a:t>
            </a:r>
            <a:endParaRPr sz="2400" dirty="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spcBef>
                <a:spcPts val="140"/>
              </a:spcBef>
              <a:buClr>
                <a:srgbClr val="C00000"/>
              </a:buClr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solidFill>
                  <a:srgbClr val="454545"/>
                </a:solidFill>
                <a:latin typeface="Times New Roman"/>
                <a:cs typeface="Times New Roman"/>
              </a:rPr>
              <a:t>Recommended STAAR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Scores, 80% or</a:t>
            </a:r>
            <a:r>
              <a:rPr sz="2400" spc="-35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higher</a:t>
            </a:r>
            <a:endParaRPr sz="2400" dirty="0">
              <a:latin typeface="Times New Roman"/>
              <a:cs typeface="Times New Roman"/>
            </a:endParaRPr>
          </a:p>
          <a:p>
            <a:pPr marL="120014" indent="-107314">
              <a:lnSpc>
                <a:spcPct val="100000"/>
              </a:lnSpc>
              <a:spcBef>
                <a:spcPts val="155"/>
              </a:spcBef>
              <a:buClr>
                <a:srgbClr val="C00000"/>
              </a:buClr>
              <a:buSzPct val="95833"/>
              <a:buChar char="•"/>
              <a:tabLst>
                <a:tab pos="120650" algn="l"/>
              </a:tabLst>
            </a:pP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85 or higher in current core subject</a:t>
            </a:r>
            <a:r>
              <a:rPr sz="2400" spc="-125" dirty="0">
                <a:solidFill>
                  <a:srgbClr val="45454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54545"/>
                </a:solidFill>
                <a:latin typeface="Times New Roman"/>
                <a:cs typeface="Times New Roman"/>
              </a:rPr>
              <a:t>area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61532" y="3358896"/>
            <a:ext cx="2488691" cy="14401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609" y="428370"/>
            <a:ext cx="6919595" cy="1480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5730"/>
              </a:lnSpc>
              <a:spcBef>
                <a:spcPts val="95"/>
              </a:spcBef>
            </a:pPr>
            <a:r>
              <a:rPr spc="-5" dirty="0"/>
              <a:t>WHO SHOULD TAKE</a:t>
            </a:r>
            <a:r>
              <a:rPr spc="-75" dirty="0"/>
              <a:t> </a:t>
            </a:r>
            <a:r>
              <a:rPr spc="-5" dirty="0"/>
              <a:t>A</a:t>
            </a:r>
          </a:p>
          <a:p>
            <a:pPr marL="635" algn="ctr">
              <a:lnSpc>
                <a:spcPts val="5730"/>
              </a:lnSpc>
            </a:pPr>
            <a:r>
              <a:rPr lang="en-US" spc="-5" dirty="0"/>
              <a:t>HONORS</a:t>
            </a:r>
            <a:r>
              <a:rPr spc="-15" dirty="0"/>
              <a:t> </a:t>
            </a:r>
            <a:r>
              <a:rPr spc="-5" dirty="0"/>
              <a:t>CLASS?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6BB179-72E0-475E-A292-54CAC7C14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2514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0"/>
            <a:ext cx="7543800" cy="381000"/>
          </a:xfrm>
          <a:custGeom>
            <a:avLst/>
            <a:gdLst/>
            <a:ahLst/>
            <a:cxnLst/>
            <a:rect l="l" t="t" r="r" b="b"/>
            <a:pathLst>
              <a:path w="7543800" h="381000">
                <a:moveTo>
                  <a:pt x="0" y="381000"/>
                </a:moveTo>
                <a:lnTo>
                  <a:pt x="7543800" y="381000"/>
                </a:lnTo>
                <a:lnTo>
                  <a:pt x="7543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AC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82320" y="332993"/>
            <a:ext cx="8524240" cy="41421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Times New Roman"/>
                <a:cs typeface="Times New Roman"/>
              </a:rPr>
              <a:t>Conroe Independent School</a:t>
            </a:r>
            <a:r>
              <a:rPr sz="1400" b="1" spc="-8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District</a:t>
            </a:r>
            <a:endParaRPr sz="1400" dirty="0">
              <a:latin typeface="Times New Roman"/>
              <a:cs typeface="Times New Roman"/>
            </a:endParaRPr>
          </a:p>
          <a:p>
            <a:pPr marL="1663064" marR="1651000" algn="ctr">
              <a:lnSpc>
                <a:spcPct val="100000"/>
              </a:lnSpc>
            </a:pPr>
            <a:r>
              <a:rPr sz="1400" b="1" dirty="0">
                <a:latin typeface="Times New Roman"/>
                <a:cs typeface="Times New Roman"/>
              </a:rPr>
              <a:t>Student and Parent </a:t>
            </a:r>
            <a:r>
              <a:rPr sz="1400" b="1" spc="-5" dirty="0">
                <a:latin typeface="Times New Roman"/>
                <a:cs typeface="Times New Roman"/>
              </a:rPr>
              <a:t>Agreement </a:t>
            </a:r>
            <a:r>
              <a:rPr sz="1400" b="1" dirty="0">
                <a:latin typeface="Times New Roman"/>
                <a:cs typeface="Times New Roman"/>
              </a:rPr>
              <a:t>for </a:t>
            </a:r>
            <a:r>
              <a:rPr sz="1400" b="1" spc="-5" dirty="0">
                <a:latin typeface="Times New Roman"/>
                <a:cs typeface="Times New Roman"/>
              </a:rPr>
              <a:t>Enrollment </a:t>
            </a:r>
            <a:r>
              <a:rPr sz="1400" b="1" dirty="0">
                <a:latin typeface="Times New Roman"/>
                <a:cs typeface="Times New Roman"/>
              </a:rPr>
              <a:t>in Advanced</a:t>
            </a:r>
            <a:r>
              <a:rPr sz="1400" b="1" spc="-9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Courses  Honors,</a:t>
            </a:r>
            <a:r>
              <a:rPr sz="1400" b="1" spc="-5" dirty="0">
                <a:latin typeface="Times New Roman"/>
                <a:cs typeface="Times New Roman"/>
              </a:rPr>
              <a:t> AP, Dual</a:t>
            </a:r>
            <a:r>
              <a:rPr sz="1400" b="1" spc="-4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Credit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Times New Roman"/>
                <a:cs typeface="Times New Roman"/>
              </a:rPr>
              <a:t>CISD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encourages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all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students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to</a:t>
            </a:r>
            <a:r>
              <a:rPr sz="1000" spc="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enroll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in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available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advanced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placement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(AP)</a:t>
            </a:r>
            <a:r>
              <a:rPr sz="1000" spc="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and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Pre-AP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classes</a:t>
            </a:r>
            <a:r>
              <a:rPr sz="1000" spc="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to </a:t>
            </a:r>
            <a:r>
              <a:rPr sz="1000" spc="-10" dirty="0">
                <a:latin typeface="Times New Roman"/>
                <a:cs typeface="Times New Roman"/>
              </a:rPr>
              <a:t>enhance</a:t>
            </a:r>
            <a:r>
              <a:rPr sz="1000" spc="5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their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academic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experience.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Any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CISD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student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may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enroll</a:t>
            </a:r>
            <a:endParaRPr sz="1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Times New Roman"/>
                <a:cs typeface="Times New Roman"/>
              </a:rPr>
              <a:t>in </a:t>
            </a:r>
            <a:r>
              <a:rPr sz="1000" spc="-10" dirty="0">
                <a:latin typeface="Times New Roman"/>
                <a:cs typeface="Times New Roman"/>
              </a:rPr>
              <a:t>Pre-AP </a:t>
            </a:r>
            <a:r>
              <a:rPr sz="1000" spc="-5" dirty="0">
                <a:latin typeface="Times New Roman"/>
                <a:cs typeface="Times New Roman"/>
              </a:rPr>
              <a:t>or </a:t>
            </a:r>
            <a:r>
              <a:rPr sz="1000" spc="-15" dirty="0">
                <a:latin typeface="Times New Roman"/>
                <a:cs typeface="Times New Roman"/>
              </a:rPr>
              <a:t>AP </a:t>
            </a:r>
            <a:r>
              <a:rPr sz="1000" spc="-5" dirty="0">
                <a:latin typeface="Times New Roman"/>
                <a:cs typeface="Times New Roman"/>
              </a:rPr>
              <a:t>classes as his or </a:t>
            </a:r>
            <a:r>
              <a:rPr sz="1000" spc="-10" dirty="0">
                <a:latin typeface="Times New Roman"/>
                <a:cs typeface="Times New Roman"/>
              </a:rPr>
              <a:t>her </a:t>
            </a:r>
            <a:r>
              <a:rPr sz="1000" spc="-5" dirty="0">
                <a:latin typeface="Times New Roman"/>
                <a:cs typeface="Times New Roman"/>
              </a:rPr>
              <a:t>schedule</a:t>
            </a:r>
            <a:r>
              <a:rPr sz="1000" spc="15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permits.</a:t>
            </a:r>
            <a:endParaRPr sz="1000" dirty="0">
              <a:latin typeface="Times New Roman"/>
              <a:cs typeface="Times New Roman"/>
            </a:endParaRPr>
          </a:p>
          <a:p>
            <a:pPr marL="12700" marR="55244">
              <a:lnSpc>
                <a:spcPct val="100000"/>
              </a:lnSpc>
            </a:pPr>
            <a:r>
              <a:rPr sz="1000" spc="-15" dirty="0">
                <a:latin typeface="Times New Roman"/>
                <a:cs typeface="Times New Roman"/>
              </a:rPr>
              <a:t>AP </a:t>
            </a:r>
            <a:r>
              <a:rPr sz="1000" spc="-5" dirty="0">
                <a:latin typeface="Times New Roman"/>
                <a:cs typeface="Times New Roman"/>
              </a:rPr>
              <a:t>courses differ from regular </a:t>
            </a:r>
            <a:r>
              <a:rPr sz="1000" spc="-10" dirty="0">
                <a:latin typeface="Times New Roman"/>
                <a:cs typeface="Times New Roman"/>
              </a:rPr>
              <a:t>high </a:t>
            </a:r>
            <a:r>
              <a:rPr sz="1000" spc="-5" dirty="0">
                <a:latin typeface="Times New Roman"/>
                <a:cs typeface="Times New Roman"/>
              </a:rPr>
              <a:t>school courses in that instructors </a:t>
            </a:r>
            <a:r>
              <a:rPr sz="1000" spc="-10" dirty="0">
                <a:latin typeface="Times New Roman"/>
                <a:cs typeface="Times New Roman"/>
              </a:rPr>
              <a:t>use </a:t>
            </a:r>
            <a:r>
              <a:rPr sz="1000" spc="-5" dirty="0">
                <a:latin typeface="Times New Roman"/>
                <a:cs typeface="Times New Roman"/>
              </a:rPr>
              <a:t>advanced curricula that is outlined by the College Board and authorized </a:t>
            </a:r>
            <a:r>
              <a:rPr sz="1000" spc="-10" dirty="0">
                <a:latin typeface="Times New Roman"/>
                <a:cs typeface="Times New Roman"/>
              </a:rPr>
              <a:t>through </a:t>
            </a:r>
            <a:r>
              <a:rPr sz="1000" spc="-5" dirty="0">
                <a:latin typeface="Times New Roman"/>
                <a:cs typeface="Times New Roman"/>
              </a:rPr>
              <a:t>the College  Board’s audit process. Pre-AP courses focus skill development, habits of </a:t>
            </a:r>
            <a:r>
              <a:rPr sz="1000" spc="-10" dirty="0">
                <a:latin typeface="Times New Roman"/>
                <a:cs typeface="Times New Roman"/>
              </a:rPr>
              <a:t>mind, </a:t>
            </a:r>
            <a:r>
              <a:rPr sz="1000" spc="-5" dirty="0">
                <a:latin typeface="Times New Roman"/>
                <a:cs typeface="Times New Roman"/>
              </a:rPr>
              <a:t>and in-depth preparation in a subject area that is necessary to </a:t>
            </a:r>
            <a:r>
              <a:rPr sz="1000" spc="-10" dirty="0">
                <a:latin typeface="Times New Roman"/>
                <a:cs typeface="Times New Roman"/>
              </a:rPr>
              <a:t>master </a:t>
            </a:r>
            <a:r>
              <a:rPr sz="1000" spc="-5" dirty="0">
                <a:latin typeface="Times New Roman"/>
                <a:cs typeface="Times New Roman"/>
              </a:rPr>
              <a:t>the skills  required to achieve success in </a:t>
            </a:r>
            <a:r>
              <a:rPr sz="1000" spc="-15" dirty="0">
                <a:latin typeface="Times New Roman"/>
                <a:cs typeface="Times New Roman"/>
              </a:rPr>
              <a:t>AP </a:t>
            </a:r>
            <a:r>
              <a:rPr sz="1000" spc="-5" dirty="0">
                <a:latin typeface="Times New Roman"/>
                <a:cs typeface="Times New Roman"/>
              </a:rPr>
              <a:t>courses. Other characteristics of advanced courses include </a:t>
            </a:r>
            <a:r>
              <a:rPr sz="1000" u="sng" spc="-5" dirty="0">
                <a:latin typeface="Times New Roman"/>
                <a:cs typeface="Times New Roman"/>
              </a:rPr>
              <a:t>content </a:t>
            </a:r>
            <a:r>
              <a:rPr sz="1000" u="sng" spc="-10" dirty="0">
                <a:latin typeface="Times New Roman"/>
                <a:cs typeface="Times New Roman"/>
              </a:rPr>
              <a:t>immersion</a:t>
            </a:r>
            <a:r>
              <a:rPr sz="1000" spc="-10" dirty="0">
                <a:latin typeface="Times New Roman"/>
                <a:cs typeface="Times New Roman"/>
              </a:rPr>
              <a:t>, </a:t>
            </a:r>
            <a:r>
              <a:rPr sz="1000" u="sng" spc="-5" dirty="0">
                <a:latin typeface="Times New Roman"/>
                <a:cs typeface="Times New Roman"/>
              </a:rPr>
              <a:t>a fast pace</a:t>
            </a:r>
            <a:r>
              <a:rPr sz="1000" spc="-5" dirty="0">
                <a:latin typeface="Times New Roman"/>
                <a:cs typeface="Times New Roman"/>
              </a:rPr>
              <a:t>, and </a:t>
            </a:r>
            <a:r>
              <a:rPr sz="1000" u="sng" spc="-10" dirty="0">
                <a:latin typeface="Times New Roman"/>
                <a:cs typeface="Times New Roman"/>
              </a:rPr>
              <a:t>assessment </a:t>
            </a:r>
            <a:r>
              <a:rPr sz="1000" u="sng" spc="-5" dirty="0">
                <a:latin typeface="Times New Roman"/>
                <a:cs typeface="Times New Roman"/>
              </a:rPr>
              <a:t>of </a:t>
            </a:r>
            <a:r>
              <a:rPr sz="1000" u="sng" spc="-10" dirty="0">
                <a:latin typeface="Times New Roman"/>
                <a:cs typeface="Times New Roman"/>
              </a:rPr>
              <a:t>performance </a:t>
            </a:r>
            <a:r>
              <a:rPr sz="1000" u="sng" spc="-5" dirty="0">
                <a:latin typeface="Times New Roman"/>
                <a:cs typeface="Times New Roman"/>
              </a:rPr>
              <a:t>at the </a:t>
            </a:r>
            <a:r>
              <a:rPr sz="1000" spc="-5" dirty="0">
                <a:latin typeface="Times New Roman"/>
                <a:cs typeface="Times New Roman"/>
              </a:rPr>
              <a:t> </a:t>
            </a:r>
            <a:r>
              <a:rPr sz="1000" u="sng" spc="-10" dirty="0">
                <a:latin typeface="Times New Roman"/>
                <a:cs typeface="Times New Roman"/>
              </a:rPr>
              <a:t>analysis </a:t>
            </a:r>
            <a:r>
              <a:rPr sz="1000" u="sng" spc="-5" dirty="0">
                <a:latin typeface="Times New Roman"/>
                <a:cs typeface="Times New Roman"/>
              </a:rPr>
              <a:t>and </a:t>
            </a:r>
            <a:r>
              <a:rPr sz="1000" u="sng" spc="-10" dirty="0">
                <a:latin typeface="Times New Roman"/>
                <a:cs typeface="Times New Roman"/>
              </a:rPr>
              <a:t>synthesis</a:t>
            </a:r>
            <a:r>
              <a:rPr sz="1000" u="sng" spc="90" dirty="0">
                <a:latin typeface="Times New Roman"/>
                <a:cs typeface="Times New Roman"/>
              </a:rPr>
              <a:t> </a:t>
            </a:r>
            <a:r>
              <a:rPr sz="1000" u="sng" spc="-5" dirty="0">
                <a:latin typeface="Times New Roman"/>
                <a:cs typeface="Times New Roman"/>
              </a:rPr>
              <a:t>levels</a:t>
            </a:r>
            <a:r>
              <a:rPr sz="1000" spc="-5" dirty="0">
                <a:latin typeface="Times New Roman"/>
                <a:cs typeface="Times New Roman"/>
              </a:rPr>
              <a:t>.</a:t>
            </a:r>
            <a:endParaRPr sz="1000" dirty="0">
              <a:latin typeface="Times New Roman"/>
              <a:cs typeface="Times New Roman"/>
            </a:endParaRPr>
          </a:p>
          <a:p>
            <a:pPr marL="12700" marR="54610">
              <a:lnSpc>
                <a:spcPct val="100000"/>
              </a:lnSpc>
              <a:tabLst>
                <a:tab pos="5843905" algn="l"/>
              </a:tabLst>
            </a:pPr>
            <a:r>
              <a:rPr sz="1000" spc="-5" dirty="0">
                <a:latin typeface="Times New Roman"/>
                <a:cs typeface="Times New Roman"/>
              </a:rPr>
              <a:t>While </a:t>
            </a:r>
            <a:r>
              <a:rPr sz="1000" spc="-15" dirty="0">
                <a:latin typeface="Times New Roman"/>
                <a:cs typeface="Times New Roman"/>
              </a:rPr>
              <a:t>we </a:t>
            </a:r>
            <a:r>
              <a:rPr sz="1000" spc="-5" dirty="0">
                <a:latin typeface="Times New Roman"/>
                <a:cs typeface="Times New Roman"/>
              </a:rPr>
              <a:t>expect students to be very </a:t>
            </a:r>
            <a:r>
              <a:rPr sz="1000" spc="-10" dirty="0">
                <a:latin typeface="Times New Roman"/>
                <a:cs typeface="Times New Roman"/>
              </a:rPr>
              <a:t>successful </a:t>
            </a:r>
            <a:r>
              <a:rPr sz="1000" spc="-5" dirty="0">
                <a:latin typeface="Times New Roman"/>
                <a:cs typeface="Times New Roman"/>
              </a:rPr>
              <a:t>in</a:t>
            </a:r>
            <a:r>
              <a:rPr lang="en-US" sz="1000" spc="-5" dirty="0">
                <a:latin typeface="Times New Roman"/>
                <a:cs typeface="Times New Roman"/>
              </a:rPr>
              <a:t> Honors</a:t>
            </a:r>
            <a:r>
              <a:rPr sz="1000" spc="-5" dirty="0">
                <a:latin typeface="Times New Roman"/>
                <a:cs typeface="Times New Roman"/>
              </a:rPr>
              <a:t>, </a:t>
            </a:r>
            <a:r>
              <a:rPr sz="1000" spc="-10" dirty="0">
                <a:latin typeface="Times New Roman"/>
                <a:cs typeface="Times New Roman"/>
              </a:rPr>
              <a:t>AP, </a:t>
            </a:r>
            <a:r>
              <a:rPr sz="1000" spc="-5" dirty="0">
                <a:latin typeface="Times New Roman"/>
                <a:cs typeface="Times New Roman"/>
              </a:rPr>
              <a:t>or </a:t>
            </a:r>
            <a:r>
              <a:rPr sz="1000" spc="-10" dirty="0">
                <a:latin typeface="Times New Roman"/>
                <a:cs typeface="Times New Roman"/>
              </a:rPr>
              <a:t>Dual </a:t>
            </a:r>
            <a:r>
              <a:rPr sz="1000" spc="-5" dirty="0">
                <a:latin typeface="Times New Roman"/>
                <a:cs typeface="Times New Roman"/>
              </a:rPr>
              <a:t>Credit classes, a close look at the student’s total course load and </a:t>
            </a:r>
            <a:r>
              <a:rPr sz="1000" spc="-10" dirty="0">
                <a:latin typeface="Times New Roman"/>
                <a:cs typeface="Times New Roman"/>
              </a:rPr>
              <a:t>commitments </a:t>
            </a:r>
            <a:r>
              <a:rPr sz="1000" spc="-5" dirty="0">
                <a:latin typeface="Times New Roman"/>
                <a:cs typeface="Times New Roman"/>
              </a:rPr>
              <a:t>to other  activities </a:t>
            </a:r>
            <a:r>
              <a:rPr sz="1000" spc="-10" dirty="0">
                <a:latin typeface="Times New Roman"/>
                <a:cs typeface="Times New Roman"/>
              </a:rPr>
              <a:t>should </a:t>
            </a:r>
            <a:r>
              <a:rPr sz="1000" spc="-5" dirty="0">
                <a:latin typeface="Times New Roman"/>
                <a:cs typeface="Times New Roman"/>
              </a:rPr>
              <a:t>be taken into deliberation </a:t>
            </a:r>
            <a:r>
              <a:rPr sz="1000" spc="-15" dirty="0">
                <a:latin typeface="Times New Roman"/>
                <a:cs typeface="Times New Roman"/>
              </a:rPr>
              <a:t>when  </a:t>
            </a:r>
            <a:r>
              <a:rPr sz="1000" spc="-5" dirty="0">
                <a:latin typeface="Times New Roman"/>
                <a:cs typeface="Times New Roman"/>
              </a:rPr>
              <a:t>choosing </a:t>
            </a:r>
            <a:r>
              <a:rPr sz="1000" spc="-10" dirty="0">
                <a:latin typeface="Times New Roman"/>
                <a:cs typeface="Times New Roman"/>
              </a:rPr>
              <a:t>how many </a:t>
            </a:r>
            <a:r>
              <a:rPr sz="1000" spc="8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of these courses to take </a:t>
            </a:r>
            <a:r>
              <a:rPr sz="1000" spc="-10" dirty="0">
                <a:latin typeface="Times New Roman"/>
                <a:cs typeface="Times New Roman"/>
              </a:rPr>
              <a:t>during </a:t>
            </a:r>
            <a:r>
              <a:rPr sz="1000" spc="-5" dirty="0">
                <a:latin typeface="Times New Roman"/>
                <a:cs typeface="Times New Roman"/>
              </a:rPr>
              <a:t>a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semester</a:t>
            </a:r>
            <a:r>
              <a:rPr sz="1000" b="1" spc="-5" dirty="0">
                <a:latin typeface="Times New Roman"/>
                <a:cs typeface="Times New Roman"/>
              </a:rPr>
              <a:t>.	</a:t>
            </a:r>
            <a:r>
              <a:rPr sz="1000" b="1" u="sng" spc="-5" dirty="0">
                <a:latin typeface="Times New Roman"/>
                <a:cs typeface="Times New Roman"/>
              </a:rPr>
              <a:t>For </a:t>
            </a:r>
            <a:r>
              <a:rPr sz="1000" b="1" u="sng" spc="-15" dirty="0">
                <a:latin typeface="Times New Roman"/>
                <a:cs typeface="Times New Roman"/>
              </a:rPr>
              <a:t>some </a:t>
            </a:r>
            <a:r>
              <a:rPr sz="1000" b="1" u="sng" spc="-5" dirty="0">
                <a:latin typeface="Times New Roman"/>
                <a:cs typeface="Times New Roman"/>
              </a:rPr>
              <a:t>students, the best way to begin </a:t>
            </a:r>
            <a:r>
              <a:rPr sz="1000" b="1" u="sng" spc="-10" dirty="0">
                <a:latin typeface="Times New Roman"/>
                <a:cs typeface="Times New Roman"/>
              </a:rPr>
              <a:t>moving </a:t>
            </a:r>
            <a:r>
              <a:rPr sz="1000" b="1" spc="-10" dirty="0">
                <a:latin typeface="Times New Roman"/>
                <a:cs typeface="Times New Roman"/>
              </a:rPr>
              <a:t> </a:t>
            </a:r>
            <a:r>
              <a:rPr sz="1000" b="1" u="sng" spc="-5" dirty="0">
                <a:latin typeface="Times New Roman"/>
                <a:cs typeface="Times New Roman"/>
              </a:rPr>
              <a:t>into these courses is by beginning with one, until they better understand the expectations and </a:t>
            </a:r>
            <a:r>
              <a:rPr sz="1000" b="1" u="sng" spc="-10" dirty="0">
                <a:latin typeface="Times New Roman"/>
                <a:cs typeface="Times New Roman"/>
              </a:rPr>
              <a:t>time commitments</a:t>
            </a:r>
            <a:r>
              <a:rPr sz="1000" b="1" u="sng" spc="210" dirty="0">
                <a:latin typeface="Times New Roman"/>
                <a:cs typeface="Times New Roman"/>
              </a:rPr>
              <a:t> </a:t>
            </a:r>
            <a:r>
              <a:rPr sz="1000" b="1" u="sng" spc="-5" dirty="0">
                <a:latin typeface="Times New Roman"/>
                <a:cs typeface="Times New Roman"/>
              </a:rPr>
              <a:t>involved.</a:t>
            </a:r>
            <a:endParaRPr sz="1000" dirty="0">
              <a:latin typeface="Times New Roman"/>
              <a:cs typeface="Times New Roman"/>
            </a:endParaRPr>
          </a:p>
          <a:p>
            <a:pPr marL="12700" marR="43180">
              <a:lnSpc>
                <a:spcPct val="100000"/>
              </a:lnSpc>
            </a:pPr>
            <a:r>
              <a:rPr sz="1000" spc="-5" dirty="0">
                <a:latin typeface="Times New Roman"/>
                <a:cs typeface="Times New Roman"/>
              </a:rPr>
              <a:t>CISD strongly believes that , </a:t>
            </a:r>
            <a:r>
              <a:rPr sz="1000" spc="-10" dirty="0">
                <a:latin typeface="Times New Roman"/>
                <a:cs typeface="Times New Roman"/>
              </a:rPr>
              <a:t>AP, </a:t>
            </a:r>
            <a:r>
              <a:rPr sz="1000" spc="-5" dirty="0">
                <a:latin typeface="Times New Roman"/>
                <a:cs typeface="Times New Roman"/>
              </a:rPr>
              <a:t>and Dual Credit courses provide enhanced academic opportunities for students that </a:t>
            </a:r>
            <a:r>
              <a:rPr sz="1000" spc="-10" dirty="0">
                <a:latin typeface="Times New Roman"/>
                <a:cs typeface="Times New Roman"/>
              </a:rPr>
              <a:t>will </a:t>
            </a:r>
            <a:r>
              <a:rPr sz="1000" dirty="0">
                <a:latin typeface="Times New Roman"/>
                <a:cs typeface="Times New Roman"/>
              </a:rPr>
              <a:t>assist </a:t>
            </a:r>
            <a:r>
              <a:rPr sz="1000" spc="-5" dirty="0">
                <a:latin typeface="Times New Roman"/>
                <a:cs typeface="Times New Roman"/>
              </a:rPr>
              <a:t>them in </a:t>
            </a:r>
            <a:r>
              <a:rPr sz="1000" spc="-10" dirty="0">
                <a:latin typeface="Times New Roman"/>
                <a:cs typeface="Times New Roman"/>
              </a:rPr>
              <a:t>future </a:t>
            </a:r>
            <a:r>
              <a:rPr sz="1000" spc="-5" dirty="0">
                <a:latin typeface="Times New Roman"/>
                <a:cs typeface="Times New Roman"/>
              </a:rPr>
              <a:t>academic or  </a:t>
            </a:r>
            <a:r>
              <a:rPr sz="1000" spc="-10" dirty="0">
                <a:latin typeface="Times New Roman"/>
                <a:cs typeface="Times New Roman"/>
              </a:rPr>
              <a:t>nonacademic </a:t>
            </a:r>
            <a:r>
              <a:rPr sz="1000" spc="-5" dirty="0">
                <a:latin typeface="Times New Roman"/>
                <a:cs typeface="Times New Roman"/>
              </a:rPr>
              <a:t>pursuits. </a:t>
            </a:r>
            <a:r>
              <a:rPr sz="1000" spc="-10" dirty="0">
                <a:latin typeface="Times New Roman"/>
                <a:cs typeface="Times New Roman"/>
              </a:rPr>
              <a:t>At </a:t>
            </a:r>
            <a:r>
              <a:rPr sz="1000" spc="-5" dirty="0">
                <a:latin typeface="Times New Roman"/>
                <a:cs typeface="Times New Roman"/>
              </a:rPr>
              <a:t>the </a:t>
            </a:r>
            <a:r>
              <a:rPr sz="1000" spc="-10" dirty="0">
                <a:latin typeface="Times New Roman"/>
                <a:cs typeface="Times New Roman"/>
              </a:rPr>
              <a:t>same time, </a:t>
            </a:r>
            <a:r>
              <a:rPr sz="1000" spc="-5" dirty="0">
                <a:latin typeface="Times New Roman"/>
                <a:cs typeface="Times New Roman"/>
              </a:rPr>
              <a:t>the District recognizes that students </a:t>
            </a:r>
            <a:r>
              <a:rPr sz="1000" spc="-10" dirty="0">
                <a:latin typeface="Times New Roman"/>
                <a:cs typeface="Times New Roman"/>
              </a:rPr>
              <a:t>may </a:t>
            </a:r>
            <a:r>
              <a:rPr sz="1000" spc="-5" dirty="0">
                <a:latin typeface="Times New Roman"/>
                <a:cs typeface="Times New Roman"/>
              </a:rPr>
              <a:t>experience initial surprise or difficulty in </a:t>
            </a:r>
            <a:r>
              <a:rPr sz="1000" spc="-10" dirty="0">
                <a:latin typeface="Times New Roman"/>
                <a:cs typeface="Times New Roman"/>
              </a:rPr>
              <a:t>managing </a:t>
            </a:r>
            <a:r>
              <a:rPr sz="1000" spc="-5" dirty="0">
                <a:latin typeface="Times New Roman"/>
                <a:cs typeface="Times New Roman"/>
              </a:rPr>
              <a:t>the increased course  requirements. A </a:t>
            </a:r>
            <a:r>
              <a:rPr sz="1000" spc="-10" dirty="0">
                <a:latin typeface="Times New Roman"/>
                <a:cs typeface="Times New Roman"/>
              </a:rPr>
              <a:t>struggling </a:t>
            </a:r>
            <a:r>
              <a:rPr sz="1000" spc="-5" dirty="0">
                <a:latin typeface="Times New Roman"/>
                <a:cs typeface="Times New Roman"/>
              </a:rPr>
              <a:t>student and </a:t>
            </a:r>
            <a:r>
              <a:rPr sz="1000" spc="-10" dirty="0">
                <a:latin typeface="Times New Roman"/>
                <a:cs typeface="Times New Roman"/>
              </a:rPr>
              <a:t>his/her </a:t>
            </a:r>
            <a:r>
              <a:rPr sz="1000" spc="-5" dirty="0">
                <a:latin typeface="Times New Roman"/>
                <a:cs typeface="Times New Roman"/>
              </a:rPr>
              <a:t>parent/legal guardian </a:t>
            </a:r>
            <a:r>
              <a:rPr sz="1000" spc="-10" dirty="0">
                <a:latin typeface="Times New Roman"/>
                <a:cs typeface="Times New Roman"/>
              </a:rPr>
              <a:t>should </a:t>
            </a:r>
            <a:r>
              <a:rPr sz="1000" spc="-5" dirty="0">
                <a:latin typeface="Times New Roman"/>
                <a:cs typeface="Times New Roman"/>
              </a:rPr>
              <a:t>schedule a conference </a:t>
            </a:r>
            <a:r>
              <a:rPr sz="1000" spc="-10" dirty="0">
                <a:latin typeface="Times New Roman"/>
                <a:cs typeface="Times New Roman"/>
              </a:rPr>
              <a:t>with </a:t>
            </a:r>
            <a:r>
              <a:rPr sz="1000" spc="-5" dirty="0">
                <a:latin typeface="Times New Roman"/>
                <a:cs typeface="Times New Roman"/>
              </a:rPr>
              <a:t>the teacher and counselor in order to create strategies to be  </a:t>
            </a:r>
            <a:r>
              <a:rPr sz="1000" spc="-10" dirty="0">
                <a:latin typeface="Times New Roman"/>
                <a:cs typeface="Times New Roman"/>
              </a:rPr>
              <a:t>implemented </a:t>
            </a:r>
            <a:r>
              <a:rPr sz="1000" spc="-5" dirty="0">
                <a:latin typeface="Times New Roman"/>
                <a:cs typeface="Times New Roman"/>
              </a:rPr>
              <a:t>over a period of </a:t>
            </a:r>
            <a:r>
              <a:rPr sz="1000" spc="-10" dirty="0">
                <a:latin typeface="Times New Roman"/>
                <a:cs typeface="Times New Roman"/>
              </a:rPr>
              <a:t>time. </a:t>
            </a:r>
            <a:r>
              <a:rPr sz="1000" dirty="0">
                <a:latin typeface="Times New Roman"/>
                <a:cs typeface="Times New Roman"/>
              </a:rPr>
              <a:t>To </a:t>
            </a:r>
            <a:r>
              <a:rPr sz="1000" spc="-10" dirty="0">
                <a:latin typeface="Times New Roman"/>
                <a:cs typeface="Times New Roman"/>
              </a:rPr>
              <a:t>ensure </a:t>
            </a:r>
            <a:r>
              <a:rPr sz="1000" spc="-5" dirty="0">
                <a:latin typeface="Times New Roman"/>
                <a:cs typeface="Times New Roman"/>
              </a:rPr>
              <a:t>students allow </a:t>
            </a:r>
            <a:r>
              <a:rPr sz="1000" spc="-10" dirty="0">
                <a:latin typeface="Times New Roman"/>
                <a:cs typeface="Times New Roman"/>
              </a:rPr>
              <a:t>sufficient time </a:t>
            </a:r>
            <a:r>
              <a:rPr sz="1000" spc="-5" dirty="0">
                <a:latin typeface="Times New Roman"/>
                <a:cs typeface="Times New Roman"/>
              </a:rPr>
              <a:t>to </a:t>
            </a:r>
            <a:r>
              <a:rPr sz="1000" spc="-10" dirty="0">
                <a:latin typeface="Times New Roman"/>
                <a:cs typeface="Times New Roman"/>
              </a:rPr>
              <a:t>become </a:t>
            </a:r>
            <a:r>
              <a:rPr sz="1000" spc="-5" dirty="0">
                <a:latin typeface="Times New Roman"/>
                <a:cs typeface="Times New Roman"/>
              </a:rPr>
              <a:t>acclimated to the classes and </a:t>
            </a:r>
            <a:r>
              <a:rPr sz="1000" spc="-15" dirty="0">
                <a:latin typeface="Times New Roman"/>
                <a:cs typeface="Times New Roman"/>
              </a:rPr>
              <a:t>what </a:t>
            </a:r>
            <a:r>
              <a:rPr sz="1000" spc="-5" dirty="0">
                <a:latin typeface="Times New Roman"/>
                <a:cs typeface="Times New Roman"/>
              </a:rPr>
              <a:t>the </a:t>
            </a:r>
            <a:r>
              <a:rPr sz="1000" spc="-10" dirty="0">
                <a:latin typeface="Times New Roman"/>
                <a:cs typeface="Times New Roman"/>
              </a:rPr>
              <a:t>Pre-AP </a:t>
            </a:r>
            <a:r>
              <a:rPr sz="1000" spc="-5" dirty="0">
                <a:latin typeface="Times New Roman"/>
                <a:cs typeface="Times New Roman"/>
              </a:rPr>
              <a:t>and </a:t>
            </a:r>
            <a:r>
              <a:rPr sz="1000" spc="-15" dirty="0">
                <a:latin typeface="Times New Roman"/>
                <a:cs typeface="Times New Roman"/>
              </a:rPr>
              <a:t>AP </a:t>
            </a:r>
            <a:r>
              <a:rPr sz="1000" spc="-5" dirty="0">
                <a:latin typeface="Times New Roman"/>
                <a:cs typeface="Times New Roman"/>
              </a:rPr>
              <a:t>curriculum can offer,  the District expects that any student </a:t>
            </a:r>
            <a:r>
              <a:rPr sz="1000" spc="-15" dirty="0">
                <a:latin typeface="Times New Roman"/>
                <a:cs typeface="Times New Roman"/>
              </a:rPr>
              <a:t>who </a:t>
            </a:r>
            <a:r>
              <a:rPr sz="1000" spc="-5" dirty="0">
                <a:latin typeface="Times New Roman"/>
                <a:cs typeface="Times New Roman"/>
              </a:rPr>
              <a:t>enrolls in a Pre-AP or </a:t>
            </a:r>
            <a:r>
              <a:rPr sz="1000" spc="-15" dirty="0">
                <a:latin typeface="Times New Roman"/>
                <a:cs typeface="Times New Roman"/>
              </a:rPr>
              <a:t>AP </a:t>
            </a:r>
            <a:r>
              <a:rPr sz="1000" spc="-5" dirty="0">
                <a:latin typeface="Times New Roman"/>
                <a:cs typeface="Times New Roman"/>
              </a:rPr>
              <a:t>class </a:t>
            </a:r>
            <a:r>
              <a:rPr sz="1000" b="1" spc="-5" dirty="0">
                <a:latin typeface="Times New Roman"/>
                <a:cs typeface="Times New Roman"/>
              </a:rPr>
              <a:t>will </a:t>
            </a:r>
            <a:r>
              <a:rPr sz="1000" b="1" spc="-10" dirty="0">
                <a:latin typeface="Times New Roman"/>
                <a:cs typeface="Times New Roman"/>
              </a:rPr>
              <a:t>remain </a:t>
            </a:r>
            <a:r>
              <a:rPr sz="1000" b="1" spc="-5" dirty="0">
                <a:latin typeface="Times New Roman"/>
                <a:cs typeface="Times New Roman"/>
              </a:rPr>
              <a:t>in the course for the entire first semester</a:t>
            </a:r>
            <a:r>
              <a:rPr sz="1000" spc="-5" dirty="0">
                <a:latin typeface="Times New Roman"/>
                <a:cs typeface="Times New Roman"/>
              </a:rPr>
              <a:t>. It is essential that the student </a:t>
            </a:r>
            <a:r>
              <a:rPr sz="1000" spc="-10" dirty="0">
                <a:latin typeface="Times New Roman"/>
                <a:cs typeface="Times New Roman"/>
              </a:rPr>
              <a:t>give  his/her maximum </a:t>
            </a:r>
            <a:r>
              <a:rPr sz="1000" spc="-5" dirty="0">
                <a:latin typeface="Times New Roman"/>
                <a:cs typeface="Times New Roman"/>
              </a:rPr>
              <a:t>effort to succeed. </a:t>
            </a:r>
            <a:r>
              <a:rPr sz="1000" spc="-10" dirty="0">
                <a:latin typeface="Times New Roman"/>
                <a:cs typeface="Times New Roman"/>
              </a:rPr>
              <a:t>At </a:t>
            </a:r>
            <a:r>
              <a:rPr sz="1000" spc="-5" dirty="0">
                <a:latin typeface="Times New Roman"/>
                <a:cs typeface="Times New Roman"/>
              </a:rPr>
              <a:t>the end of the first semester, administration, the parents, teacher, and student </a:t>
            </a:r>
            <a:r>
              <a:rPr sz="1000" spc="-10" dirty="0">
                <a:latin typeface="Times New Roman"/>
                <a:cs typeface="Times New Roman"/>
              </a:rPr>
              <a:t>may </a:t>
            </a:r>
            <a:r>
              <a:rPr sz="1000" dirty="0">
                <a:latin typeface="Times New Roman"/>
                <a:cs typeface="Times New Roman"/>
              </a:rPr>
              <a:t>evaluate </a:t>
            </a:r>
            <a:r>
              <a:rPr sz="1000" spc="-5" dirty="0">
                <a:latin typeface="Times New Roman"/>
                <a:cs typeface="Times New Roman"/>
              </a:rPr>
              <a:t>the student’s progress and </a:t>
            </a:r>
            <a:r>
              <a:rPr sz="1000" spc="-10" dirty="0">
                <a:latin typeface="Times New Roman"/>
                <a:cs typeface="Times New Roman"/>
              </a:rPr>
              <a:t>make </a:t>
            </a:r>
            <a:r>
              <a:rPr sz="1000" spc="-5" dirty="0">
                <a:latin typeface="Times New Roman"/>
                <a:cs typeface="Times New Roman"/>
              </a:rPr>
              <a:t>an  </a:t>
            </a:r>
            <a:r>
              <a:rPr sz="1000" spc="-10" dirty="0">
                <a:latin typeface="Times New Roman"/>
                <a:cs typeface="Times New Roman"/>
              </a:rPr>
              <a:t>adjustment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to</a:t>
            </a:r>
            <a:r>
              <a:rPr sz="1000" spc="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the</a:t>
            </a:r>
            <a:r>
              <a:rPr sz="1000" spc="1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student’s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schedule.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15" dirty="0">
                <a:latin typeface="Times New Roman"/>
                <a:cs typeface="Times New Roman"/>
              </a:rPr>
              <a:t>Any</a:t>
            </a:r>
            <a:r>
              <a:rPr sz="1000" spc="1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change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will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only</a:t>
            </a:r>
            <a:r>
              <a:rPr sz="1000" spc="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be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made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on a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space</a:t>
            </a:r>
            <a:r>
              <a:rPr sz="1000" spc="1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available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basis.</a:t>
            </a: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u="heavy" spc="-5" dirty="0">
                <a:solidFill>
                  <a:srgbClr val="FF0033"/>
                </a:solidFill>
                <a:latin typeface="Times New Roman"/>
                <a:cs typeface="Times New Roman"/>
              </a:rPr>
              <a:t>Student Agreement</a:t>
            </a:r>
            <a:endParaRPr sz="1800" dirty="0">
              <a:latin typeface="Times New Roman"/>
              <a:cs typeface="Times New Roman"/>
            </a:endParaRPr>
          </a:p>
          <a:p>
            <a:pPr marL="12700" marR="93345">
              <a:lnSpc>
                <a:spcPct val="100000"/>
              </a:lnSpc>
              <a:spcBef>
                <a:spcPts val="20"/>
              </a:spcBef>
            </a:pPr>
            <a:r>
              <a:rPr sz="1000" spc="-5" dirty="0">
                <a:latin typeface="Times New Roman"/>
                <a:cs typeface="Times New Roman"/>
              </a:rPr>
              <a:t>My signature below </a:t>
            </a:r>
            <a:r>
              <a:rPr sz="1000" spc="-10" dirty="0">
                <a:latin typeface="Times New Roman"/>
                <a:cs typeface="Times New Roman"/>
              </a:rPr>
              <a:t>confirms </a:t>
            </a:r>
            <a:r>
              <a:rPr sz="1000" spc="-5" dirty="0">
                <a:latin typeface="Times New Roman"/>
                <a:cs typeface="Times New Roman"/>
              </a:rPr>
              <a:t>that I am </a:t>
            </a:r>
            <a:r>
              <a:rPr sz="1000" spc="-10" dirty="0">
                <a:latin typeface="Times New Roman"/>
                <a:cs typeface="Times New Roman"/>
              </a:rPr>
              <a:t>familiar with </a:t>
            </a:r>
            <a:r>
              <a:rPr sz="1000" spc="-5" dirty="0">
                <a:latin typeface="Times New Roman"/>
                <a:cs typeface="Times New Roman"/>
              </a:rPr>
              <a:t>the expectations of the AP/Pre-AP/Dual Credit course and accept its academic challenges. I agree to devote </a:t>
            </a:r>
            <a:r>
              <a:rPr sz="1000" spc="-15" dirty="0">
                <a:latin typeface="Times New Roman"/>
                <a:cs typeface="Times New Roman"/>
              </a:rPr>
              <a:t>my  </a:t>
            </a:r>
            <a:r>
              <a:rPr sz="1000" spc="-5" dirty="0">
                <a:latin typeface="Times New Roman"/>
                <a:cs typeface="Times New Roman"/>
              </a:rPr>
              <a:t>best efforts to successfully complete the course. I understand this class offers increased rigor and challenge and I agree </a:t>
            </a:r>
            <a:r>
              <a:rPr sz="1000" spc="15" dirty="0">
                <a:latin typeface="Times New Roman"/>
                <a:cs typeface="Times New Roman"/>
              </a:rPr>
              <a:t>to </a:t>
            </a:r>
            <a:r>
              <a:rPr sz="1000" spc="-5" dirty="0">
                <a:latin typeface="Times New Roman"/>
                <a:cs typeface="Times New Roman"/>
              </a:rPr>
              <a:t>request help </a:t>
            </a:r>
            <a:r>
              <a:rPr sz="1000" spc="-15" dirty="0">
                <a:latin typeface="Times New Roman"/>
                <a:cs typeface="Times New Roman"/>
              </a:rPr>
              <a:t>when </a:t>
            </a:r>
            <a:r>
              <a:rPr sz="1000" spc="-5" dirty="0">
                <a:latin typeface="Times New Roman"/>
                <a:cs typeface="Times New Roman"/>
              </a:rPr>
              <a:t>I need it </a:t>
            </a:r>
            <a:r>
              <a:rPr sz="1000" spc="-10" dirty="0">
                <a:latin typeface="Times New Roman"/>
                <a:cs typeface="Times New Roman"/>
              </a:rPr>
              <a:t>and </a:t>
            </a:r>
            <a:r>
              <a:rPr sz="1000" spc="-5" dirty="0">
                <a:latin typeface="Times New Roman"/>
                <a:cs typeface="Times New Roman"/>
              </a:rPr>
              <a:t>to attend  tutorials if I fall behind in class </a:t>
            </a:r>
            <a:r>
              <a:rPr sz="1000" spc="-10" dirty="0">
                <a:latin typeface="Times New Roman"/>
                <a:cs typeface="Times New Roman"/>
              </a:rPr>
              <a:t>assignments </a:t>
            </a:r>
            <a:r>
              <a:rPr sz="1000" spc="-5" dirty="0">
                <a:latin typeface="Times New Roman"/>
                <a:cs typeface="Times New Roman"/>
              </a:rPr>
              <a:t>or experience difficulty </a:t>
            </a:r>
            <a:r>
              <a:rPr sz="1000" spc="-10" dirty="0">
                <a:latin typeface="Times New Roman"/>
                <a:cs typeface="Times New Roman"/>
              </a:rPr>
              <a:t>with </a:t>
            </a:r>
            <a:r>
              <a:rPr sz="1000" spc="-5" dirty="0">
                <a:latin typeface="Times New Roman"/>
                <a:cs typeface="Times New Roman"/>
              </a:rPr>
              <a:t>course content. I understand that </a:t>
            </a:r>
            <a:r>
              <a:rPr sz="1000" spc="-15" dirty="0">
                <a:latin typeface="Times New Roman"/>
                <a:cs typeface="Times New Roman"/>
              </a:rPr>
              <a:t>my </a:t>
            </a:r>
            <a:r>
              <a:rPr sz="1000" spc="-5" dirty="0">
                <a:latin typeface="Times New Roman"/>
                <a:cs typeface="Times New Roman"/>
              </a:rPr>
              <a:t>success </a:t>
            </a:r>
            <a:r>
              <a:rPr sz="1000" spc="10" dirty="0">
                <a:latin typeface="Times New Roman"/>
                <a:cs typeface="Times New Roman"/>
              </a:rPr>
              <a:t>in </a:t>
            </a:r>
            <a:r>
              <a:rPr sz="1000" spc="-5" dirty="0">
                <a:latin typeface="Times New Roman"/>
                <a:cs typeface="Times New Roman"/>
              </a:rPr>
              <a:t>this </a:t>
            </a:r>
            <a:r>
              <a:rPr sz="1000" spc="-10" dirty="0">
                <a:latin typeface="Times New Roman"/>
                <a:cs typeface="Times New Roman"/>
              </a:rPr>
              <a:t>AP/Pre-AP </a:t>
            </a:r>
            <a:r>
              <a:rPr sz="1000" spc="-5" dirty="0">
                <a:latin typeface="Times New Roman"/>
                <a:cs typeface="Times New Roman"/>
              </a:rPr>
              <a:t>course is primarily </a:t>
            </a:r>
            <a:r>
              <a:rPr sz="1000" spc="-15" dirty="0">
                <a:latin typeface="Times New Roman"/>
                <a:cs typeface="Times New Roman"/>
              </a:rPr>
              <a:t>my  </a:t>
            </a:r>
            <a:r>
              <a:rPr sz="1000" spc="-5" dirty="0">
                <a:latin typeface="Times New Roman"/>
                <a:cs typeface="Times New Roman"/>
              </a:rPr>
              <a:t>responsibility. </a:t>
            </a:r>
            <a:r>
              <a:rPr sz="1000" b="1" spc="-5" dirty="0">
                <a:latin typeface="Times New Roman"/>
                <a:cs typeface="Times New Roman"/>
              </a:rPr>
              <a:t>I understand and agree that I </a:t>
            </a:r>
            <a:r>
              <a:rPr sz="1000" b="1" spc="-15" dirty="0">
                <a:latin typeface="Times New Roman"/>
                <a:cs typeface="Times New Roman"/>
              </a:rPr>
              <a:t>must </a:t>
            </a:r>
            <a:r>
              <a:rPr sz="1000" b="1" spc="-10" dirty="0">
                <a:latin typeface="Times New Roman"/>
                <a:cs typeface="Times New Roman"/>
              </a:rPr>
              <a:t>remain </a:t>
            </a:r>
            <a:r>
              <a:rPr sz="1000" b="1" spc="-5" dirty="0">
                <a:latin typeface="Times New Roman"/>
                <a:cs typeface="Times New Roman"/>
              </a:rPr>
              <a:t>enrolled in this class at least through the first</a:t>
            </a:r>
            <a:r>
              <a:rPr sz="1000" b="1" spc="204" dirty="0">
                <a:latin typeface="Times New Roman"/>
                <a:cs typeface="Times New Roman"/>
              </a:rPr>
              <a:t> </a:t>
            </a:r>
            <a:r>
              <a:rPr sz="1000" b="1" spc="-5" dirty="0">
                <a:latin typeface="Times New Roman"/>
                <a:cs typeface="Times New Roman"/>
              </a:rPr>
              <a:t>semester.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5020" y="4614191"/>
            <a:ext cx="2228215" cy="0"/>
          </a:xfrm>
          <a:custGeom>
            <a:avLst/>
            <a:gdLst/>
            <a:ahLst/>
            <a:cxnLst/>
            <a:rect l="l" t="t" r="r" b="b"/>
            <a:pathLst>
              <a:path w="2228215">
                <a:moveTo>
                  <a:pt x="0" y="0"/>
                </a:moveTo>
                <a:lnTo>
                  <a:pt x="2228136" y="0"/>
                </a:lnTo>
              </a:path>
            </a:pathLst>
          </a:custGeom>
          <a:ln w="50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745108" y="4614191"/>
            <a:ext cx="2164715" cy="0"/>
          </a:xfrm>
          <a:custGeom>
            <a:avLst/>
            <a:gdLst/>
            <a:ahLst/>
            <a:cxnLst/>
            <a:rect l="l" t="t" r="r" b="b"/>
            <a:pathLst>
              <a:path w="2164715">
                <a:moveTo>
                  <a:pt x="0" y="0"/>
                </a:moveTo>
                <a:lnTo>
                  <a:pt x="2164128" y="0"/>
                </a:lnTo>
              </a:path>
            </a:pathLst>
          </a:custGeom>
          <a:ln w="50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031187" y="4614191"/>
            <a:ext cx="831215" cy="0"/>
          </a:xfrm>
          <a:custGeom>
            <a:avLst/>
            <a:gdLst/>
            <a:ahLst/>
            <a:cxnLst/>
            <a:rect l="l" t="t" r="r" b="b"/>
            <a:pathLst>
              <a:path w="831214">
                <a:moveTo>
                  <a:pt x="0" y="0"/>
                </a:moveTo>
                <a:lnTo>
                  <a:pt x="830586" y="0"/>
                </a:lnTo>
              </a:path>
            </a:pathLst>
          </a:custGeom>
          <a:ln w="50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5018913" y="4602607"/>
            <a:ext cx="7232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Printed</a:t>
            </a:r>
            <a:r>
              <a:rPr sz="1000" spc="-5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Name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2320" y="4602607"/>
            <a:ext cx="3441700" cy="601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1079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Si</a:t>
            </a:r>
            <a:r>
              <a:rPr sz="1000" spc="-15" dirty="0">
                <a:latin typeface="Times New Roman"/>
                <a:cs typeface="Times New Roman"/>
              </a:rPr>
              <a:t>gn</a:t>
            </a:r>
            <a:r>
              <a:rPr sz="1000" spc="-5" dirty="0">
                <a:latin typeface="Times New Roman"/>
                <a:cs typeface="Times New Roman"/>
              </a:rPr>
              <a:t>at</a:t>
            </a:r>
            <a:r>
              <a:rPr sz="1000" spc="-10" dirty="0">
                <a:latin typeface="Times New Roman"/>
                <a:cs typeface="Times New Roman"/>
              </a:rPr>
              <a:t>u</a:t>
            </a:r>
            <a:r>
              <a:rPr sz="1000" spc="-5" dirty="0">
                <a:latin typeface="Times New Roman"/>
                <a:cs typeface="Times New Roman"/>
              </a:rPr>
              <a:t>re</a:t>
            </a:r>
            <a:r>
              <a:rPr sz="1000" spc="-15" dirty="0">
                <a:latin typeface="Times New Roman"/>
                <a:cs typeface="Times New Roman"/>
              </a:rPr>
              <a:t>-</a:t>
            </a:r>
            <a:r>
              <a:rPr sz="1000" spc="-5" dirty="0">
                <a:latin typeface="Times New Roman"/>
                <a:cs typeface="Times New Roman"/>
              </a:rPr>
              <a:t>St</a:t>
            </a:r>
            <a:r>
              <a:rPr sz="1000" spc="-15" dirty="0">
                <a:latin typeface="Times New Roman"/>
                <a:cs typeface="Times New Roman"/>
              </a:rPr>
              <a:t>u</a:t>
            </a:r>
            <a:r>
              <a:rPr sz="1000" spc="-5" dirty="0">
                <a:latin typeface="Times New Roman"/>
                <a:cs typeface="Times New Roman"/>
              </a:rPr>
              <a:t>de</a:t>
            </a:r>
            <a:r>
              <a:rPr sz="1000" spc="-10" dirty="0">
                <a:latin typeface="Times New Roman"/>
                <a:cs typeface="Times New Roman"/>
              </a:rPr>
              <a:t>n</a:t>
            </a:r>
            <a:r>
              <a:rPr sz="1000" spc="-5" dirty="0">
                <a:latin typeface="Times New Roman"/>
                <a:cs typeface="Times New Roman"/>
              </a:rPr>
              <a:t>t  Date</a:t>
            </a:r>
            <a:r>
              <a:rPr sz="1000" spc="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Signed</a:t>
            </a:r>
            <a:endParaRPr sz="1000" dirty="0">
              <a:latin typeface="Times New Roman"/>
              <a:cs typeface="Times New Roman"/>
            </a:endParaRPr>
          </a:p>
          <a:p>
            <a:pPr marL="12700">
              <a:lnSpc>
                <a:spcPts val="2140"/>
              </a:lnSpc>
            </a:pPr>
            <a:r>
              <a:rPr sz="1800" b="1" u="heavy" dirty="0">
                <a:solidFill>
                  <a:srgbClr val="FF0033"/>
                </a:solidFill>
                <a:latin typeface="Times New Roman"/>
                <a:cs typeface="Times New Roman"/>
              </a:rPr>
              <a:t>Parent/Legal </a:t>
            </a:r>
            <a:r>
              <a:rPr sz="1800" b="1" u="heavy" spc="-5" dirty="0">
                <a:solidFill>
                  <a:srgbClr val="FF0033"/>
                </a:solidFill>
                <a:latin typeface="Times New Roman"/>
                <a:cs typeface="Times New Roman"/>
              </a:rPr>
              <a:t>Guardian</a:t>
            </a:r>
            <a:r>
              <a:rPr sz="1800" b="1" u="heavy" spc="-30" dirty="0">
                <a:solidFill>
                  <a:srgbClr val="FF0033"/>
                </a:solidFill>
                <a:latin typeface="Times New Roman"/>
                <a:cs typeface="Times New Roman"/>
              </a:rPr>
              <a:t> </a:t>
            </a:r>
            <a:r>
              <a:rPr sz="1800" b="1" u="heavy" spc="-5" dirty="0">
                <a:solidFill>
                  <a:srgbClr val="FF0033"/>
                </a:solidFill>
                <a:latin typeface="Times New Roman"/>
                <a:cs typeface="Times New Roman"/>
              </a:rPr>
              <a:t>Agreement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5020" y="5954136"/>
            <a:ext cx="2164715" cy="0"/>
          </a:xfrm>
          <a:custGeom>
            <a:avLst/>
            <a:gdLst/>
            <a:ahLst/>
            <a:cxnLst/>
            <a:rect l="l" t="t" r="r" b="b"/>
            <a:pathLst>
              <a:path w="2164715">
                <a:moveTo>
                  <a:pt x="0" y="0"/>
                </a:moveTo>
                <a:lnTo>
                  <a:pt x="2164128" y="0"/>
                </a:lnTo>
              </a:path>
            </a:pathLst>
          </a:custGeom>
          <a:ln w="79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138551" y="5954136"/>
            <a:ext cx="2228215" cy="0"/>
          </a:xfrm>
          <a:custGeom>
            <a:avLst/>
            <a:gdLst/>
            <a:ahLst/>
            <a:cxnLst/>
            <a:rect l="l" t="t" r="r" b="b"/>
            <a:pathLst>
              <a:path w="2228215">
                <a:moveTo>
                  <a:pt x="0" y="0"/>
                </a:moveTo>
                <a:lnTo>
                  <a:pt x="2228136" y="0"/>
                </a:lnTo>
              </a:path>
            </a:pathLst>
          </a:custGeom>
          <a:ln w="79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882385" y="5954136"/>
            <a:ext cx="894715" cy="0"/>
          </a:xfrm>
          <a:custGeom>
            <a:avLst/>
            <a:gdLst/>
            <a:ahLst/>
            <a:cxnLst/>
            <a:rect l="l" t="t" r="r" b="b"/>
            <a:pathLst>
              <a:path w="894715">
                <a:moveTo>
                  <a:pt x="0" y="0"/>
                </a:moveTo>
                <a:lnTo>
                  <a:pt x="894594" y="0"/>
                </a:lnTo>
              </a:path>
            </a:pathLst>
          </a:custGeom>
          <a:ln w="79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10540" y="6074667"/>
            <a:ext cx="954786" cy="7833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998219" y="6074667"/>
            <a:ext cx="575310" cy="7833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106424" y="6074667"/>
            <a:ext cx="7739633" cy="7833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382320" y="5181980"/>
            <a:ext cx="8362315" cy="142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Times New Roman"/>
                <a:cs typeface="Times New Roman"/>
              </a:rPr>
              <a:t>My signature below </a:t>
            </a:r>
            <a:r>
              <a:rPr sz="1000" spc="-10" dirty="0">
                <a:latin typeface="Times New Roman"/>
                <a:cs typeface="Times New Roman"/>
              </a:rPr>
              <a:t>confirms </a:t>
            </a:r>
            <a:r>
              <a:rPr sz="1000" spc="-5" dirty="0">
                <a:latin typeface="Times New Roman"/>
                <a:cs typeface="Times New Roman"/>
              </a:rPr>
              <a:t>that I </a:t>
            </a:r>
            <a:r>
              <a:rPr sz="1000" spc="-10" dirty="0">
                <a:latin typeface="Times New Roman"/>
                <a:cs typeface="Times New Roman"/>
              </a:rPr>
              <a:t>have </a:t>
            </a:r>
            <a:r>
              <a:rPr sz="1000" spc="-5" dirty="0">
                <a:latin typeface="Times New Roman"/>
                <a:cs typeface="Times New Roman"/>
              </a:rPr>
              <a:t>read and am </a:t>
            </a:r>
            <a:r>
              <a:rPr sz="1000" spc="-10" dirty="0">
                <a:latin typeface="Times New Roman"/>
                <a:cs typeface="Times New Roman"/>
              </a:rPr>
              <a:t>familiar with </a:t>
            </a:r>
            <a:r>
              <a:rPr sz="1000" spc="-5" dirty="0">
                <a:latin typeface="Times New Roman"/>
                <a:cs typeface="Times New Roman"/>
              </a:rPr>
              <a:t>the course description and </a:t>
            </a:r>
            <a:r>
              <a:rPr sz="1000" spc="-10" dirty="0">
                <a:latin typeface="Times New Roman"/>
                <a:cs typeface="Times New Roman"/>
              </a:rPr>
              <a:t>syllabus </a:t>
            </a:r>
            <a:r>
              <a:rPr sz="1000" spc="-5" dirty="0">
                <a:latin typeface="Times New Roman"/>
                <a:cs typeface="Times New Roman"/>
              </a:rPr>
              <a:t>for the AP/Pre-AP/Dual Credit course. I understand that the  course requires increased rigor and challenge and I agree to support and encourage </a:t>
            </a:r>
            <a:r>
              <a:rPr sz="1000" spc="-15" dirty="0">
                <a:latin typeface="Times New Roman"/>
                <a:cs typeface="Times New Roman"/>
              </a:rPr>
              <a:t>my </a:t>
            </a:r>
            <a:r>
              <a:rPr sz="1000" spc="-5" dirty="0">
                <a:latin typeface="Times New Roman"/>
                <a:cs typeface="Times New Roman"/>
              </a:rPr>
              <a:t>student to successfully complete this </a:t>
            </a:r>
            <a:r>
              <a:rPr sz="1000" dirty="0">
                <a:latin typeface="Times New Roman"/>
                <a:cs typeface="Times New Roman"/>
              </a:rPr>
              <a:t>course. </a:t>
            </a:r>
            <a:r>
              <a:rPr sz="1000" spc="-5" dirty="0">
                <a:latin typeface="Times New Roman"/>
                <a:cs typeface="Times New Roman"/>
              </a:rPr>
              <a:t>I </a:t>
            </a:r>
            <a:r>
              <a:rPr sz="1000" spc="-10" dirty="0">
                <a:latin typeface="Times New Roman"/>
                <a:cs typeface="Times New Roman"/>
              </a:rPr>
              <a:t>will </a:t>
            </a:r>
            <a:r>
              <a:rPr sz="1000" spc="-5" dirty="0">
                <a:latin typeface="Times New Roman"/>
                <a:cs typeface="Times New Roman"/>
              </a:rPr>
              <a:t>notify the teacher  immediately of any concerns I </a:t>
            </a:r>
            <a:r>
              <a:rPr sz="1000" spc="-10" dirty="0">
                <a:latin typeface="Times New Roman"/>
                <a:cs typeface="Times New Roman"/>
              </a:rPr>
              <a:t>have </a:t>
            </a:r>
            <a:r>
              <a:rPr sz="1000" spc="-5" dirty="0">
                <a:latin typeface="Times New Roman"/>
                <a:cs typeface="Times New Roman"/>
              </a:rPr>
              <a:t>relating to the AP/Pre-AP/Dual Credit class or </a:t>
            </a:r>
            <a:r>
              <a:rPr sz="1000" spc="-15" dirty="0">
                <a:latin typeface="Times New Roman"/>
                <a:cs typeface="Times New Roman"/>
              </a:rPr>
              <a:t>my </a:t>
            </a:r>
            <a:r>
              <a:rPr sz="1000" spc="-5" dirty="0">
                <a:latin typeface="Times New Roman"/>
                <a:cs typeface="Times New Roman"/>
              </a:rPr>
              <a:t>student’s progress. </a:t>
            </a:r>
            <a:r>
              <a:rPr sz="1000" b="1" spc="-5" dirty="0">
                <a:latin typeface="Times New Roman"/>
                <a:cs typeface="Times New Roman"/>
              </a:rPr>
              <a:t>I understand and agree that </a:t>
            </a:r>
            <a:r>
              <a:rPr sz="1000" b="1" spc="-20" dirty="0">
                <a:latin typeface="Times New Roman"/>
                <a:cs typeface="Times New Roman"/>
              </a:rPr>
              <a:t>my </a:t>
            </a:r>
            <a:r>
              <a:rPr sz="1000" b="1" spc="-5" dirty="0">
                <a:latin typeface="Times New Roman"/>
                <a:cs typeface="Times New Roman"/>
              </a:rPr>
              <a:t>student </a:t>
            </a:r>
            <a:r>
              <a:rPr sz="1000" b="1" spc="-15" dirty="0">
                <a:latin typeface="Times New Roman"/>
                <a:cs typeface="Times New Roman"/>
              </a:rPr>
              <a:t>must </a:t>
            </a:r>
            <a:r>
              <a:rPr sz="1000" b="1" spc="-10" dirty="0">
                <a:latin typeface="Times New Roman"/>
                <a:cs typeface="Times New Roman"/>
              </a:rPr>
              <a:t>remain  </a:t>
            </a:r>
            <a:r>
              <a:rPr sz="1000" b="1" spc="-5" dirty="0">
                <a:latin typeface="Times New Roman"/>
                <a:cs typeface="Times New Roman"/>
              </a:rPr>
              <a:t>enrolled in this course at least through the first</a:t>
            </a:r>
            <a:r>
              <a:rPr sz="1000" b="1" spc="40" dirty="0">
                <a:latin typeface="Times New Roman"/>
                <a:cs typeface="Times New Roman"/>
              </a:rPr>
              <a:t> </a:t>
            </a:r>
            <a:r>
              <a:rPr sz="1000" b="1" spc="-5" dirty="0">
                <a:latin typeface="Times New Roman"/>
                <a:cs typeface="Times New Roman"/>
              </a:rPr>
              <a:t>semester.</a:t>
            </a: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755900" algn="l"/>
                <a:tab pos="6414135" algn="l"/>
              </a:tabLst>
            </a:pPr>
            <a:r>
              <a:rPr sz="1000" spc="-5" dirty="0">
                <a:latin typeface="Times New Roman"/>
                <a:cs typeface="Times New Roman"/>
              </a:rPr>
              <a:t>Signature –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Parent/Legal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Guardian	Printed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Name	</a:t>
            </a:r>
            <a:r>
              <a:rPr sz="1000" spc="-5" dirty="0">
                <a:latin typeface="Times New Roman"/>
                <a:cs typeface="Times New Roman"/>
              </a:rPr>
              <a:t>Date</a:t>
            </a:r>
            <a:r>
              <a:rPr sz="1000" spc="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Signed</a:t>
            </a:r>
            <a:endParaRPr sz="1000" dirty="0">
              <a:latin typeface="Times New Roman"/>
              <a:cs typeface="Times New Roman"/>
            </a:endParaRPr>
          </a:p>
          <a:p>
            <a:pPr marL="349250">
              <a:lnSpc>
                <a:spcPct val="100000"/>
              </a:lnSpc>
              <a:spcBef>
                <a:spcPts val="464"/>
              </a:spcBef>
            </a:pPr>
            <a:r>
              <a:rPr lang="en-US" sz="2800" b="1" i="1" spc="-10" dirty="0">
                <a:solidFill>
                  <a:srgbClr val="FF0000"/>
                </a:solidFill>
                <a:latin typeface="Calibri"/>
                <a:cs typeface="Calibri"/>
              </a:rPr>
              <a:t>Honors</a:t>
            </a:r>
            <a:r>
              <a:rPr sz="2800" b="1" i="1" spc="-10" dirty="0">
                <a:solidFill>
                  <a:srgbClr val="FF0000"/>
                </a:solidFill>
                <a:latin typeface="Calibri"/>
                <a:cs typeface="Calibri"/>
              </a:rPr>
              <a:t> Agreement </a:t>
            </a:r>
            <a:r>
              <a:rPr sz="2800" b="1" i="1" spc="-5" dirty="0">
                <a:solidFill>
                  <a:srgbClr val="FF0000"/>
                </a:solidFill>
                <a:latin typeface="Calibri"/>
                <a:cs typeface="Calibri"/>
              </a:rPr>
              <a:t>will be </a:t>
            </a:r>
            <a:r>
              <a:rPr sz="2800" b="1" i="1" spc="-10" dirty="0">
                <a:solidFill>
                  <a:srgbClr val="FF0000"/>
                </a:solidFill>
                <a:latin typeface="Calibri"/>
                <a:cs typeface="Calibri"/>
              </a:rPr>
              <a:t>sent </a:t>
            </a:r>
            <a:r>
              <a:rPr sz="2800" b="1" i="1" spc="-5" dirty="0">
                <a:solidFill>
                  <a:srgbClr val="FF0000"/>
                </a:solidFill>
                <a:latin typeface="Calibri"/>
                <a:cs typeface="Calibri"/>
              </a:rPr>
              <a:t>through Parent</a:t>
            </a:r>
            <a:r>
              <a:rPr sz="2800" b="1" i="1" spc="1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FF0000"/>
                </a:solidFill>
                <a:latin typeface="Calibri"/>
                <a:cs typeface="Calibri"/>
              </a:rPr>
              <a:t>Access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AA9780-55A1-494C-98BB-84A0BCD97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42178" y="33021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8418" y="649046"/>
            <a:ext cx="71640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MATH COURSE</a:t>
            </a:r>
            <a:r>
              <a:rPr sz="3600" spc="-50" dirty="0"/>
              <a:t> </a:t>
            </a:r>
            <a:r>
              <a:rPr sz="3600" spc="-5" dirty="0"/>
              <a:t>PROGRESSIONS</a:t>
            </a:r>
            <a:endParaRPr sz="3600" dirty="0"/>
          </a:p>
        </p:txBody>
      </p:sp>
      <p:sp>
        <p:nvSpPr>
          <p:cNvPr id="4" name="object 4"/>
          <p:cNvSpPr/>
          <p:nvPr/>
        </p:nvSpPr>
        <p:spPr>
          <a:xfrm>
            <a:off x="36576" y="2246376"/>
            <a:ext cx="9107424" cy="37840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6200" y="2286000"/>
            <a:ext cx="9067799" cy="3657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993444" y="2459863"/>
            <a:ext cx="54546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Arial"/>
                <a:cs typeface="Arial"/>
              </a:rPr>
              <a:t>Grade</a:t>
            </a:r>
            <a:r>
              <a:rPr sz="1100" b="1" spc="-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7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2543" y="1681098"/>
            <a:ext cx="69475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Typical Course </a:t>
            </a:r>
            <a:r>
              <a:rPr sz="2400" spc="-5" dirty="0">
                <a:latin typeface="Times New Roman"/>
                <a:cs typeface="Times New Roman"/>
              </a:rPr>
              <a:t>Selection Options </a:t>
            </a:r>
            <a:r>
              <a:rPr sz="2400" dirty="0">
                <a:latin typeface="Times New Roman"/>
                <a:cs typeface="Times New Roman"/>
              </a:rPr>
              <a:t>for Math, </a:t>
            </a:r>
            <a:r>
              <a:rPr sz="2400" spc="-5" dirty="0">
                <a:latin typeface="Times New Roman"/>
                <a:cs typeface="Times New Roman"/>
              </a:rPr>
              <a:t>Grades</a:t>
            </a:r>
            <a:r>
              <a:rPr sz="2400" spc="-55" dirty="0">
                <a:latin typeface="Times New Roman"/>
                <a:cs typeface="Times New Roman"/>
              </a:rPr>
              <a:t> </a:t>
            </a:r>
            <a:r>
              <a:rPr sz="2400" spc="0" dirty="0">
                <a:latin typeface="Times New Roman"/>
                <a:cs typeface="Times New Roman"/>
              </a:rPr>
              <a:t>7-12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0183" y="2942844"/>
            <a:ext cx="965200" cy="676910"/>
          </a:xfrm>
          <a:prstGeom prst="rect">
            <a:avLst/>
          </a:prstGeom>
          <a:solidFill>
            <a:srgbClr val="EDCFCE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336550" marR="249554" indent="-82550">
              <a:lnSpc>
                <a:spcPts val="1030"/>
              </a:lnSpc>
            </a:pPr>
            <a:r>
              <a:rPr sz="900" b="1" spc="-5" dirty="0">
                <a:latin typeface="Calibri"/>
                <a:cs typeface="Calibri"/>
              </a:rPr>
              <a:t>Algebra</a:t>
            </a:r>
            <a:r>
              <a:rPr sz="900" b="1" spc="-6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  </a:t>
            </a:r>
            <a:r>
              <a:rPr sz="900" b="1" spc="-5" dirty="0">
                <a:latin typeface="Calibri"/>
                <a:cs typeface="Calibri"/>
              </a:rPr>
              <a:t>PreAP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2000" y="3924300"/>
            <a:ext cx="965200" cy="800100"/>
          </a:xfrm>
          <a:prstGeom prst="rect">
            <a:avLst/>
          </a:prstGeom>
          <a:solidFill>
            <a:srgbClr val="EAD3EA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337185" marR="198755" indent="-131445">
              <a:lnSpc>
                <a:spcPts val="1030"/>
              </a:lnSpc>
            </a:pPr>
            <a:r>
              <a:rPr sz="900" b="1" spc="-5" dirty="0">
                <a:latin typeface="Calibri"/>
                <a:cs typeface="Calibri"/>
              </a:rPr>
              <a:t>Pre</a:t>
            </a:r>
            <a:r>
              <a:rPr sz="900" b="1" spc="-75" dirty="0">
                <a:latin typeface="Calibri"/>
                <a:cs typeface="Calibri"/>
              </a:rPr>
              <a:t> </a:t>
            </a:r>
            <a:r>
              <a:rPr sz="900" b="1" spc="-5" dirty="0">
                <a:latin typeface="Calibri"/>
                <a:cs typeface="Calibri"/>
              </a:rPr>
              <a:t>Algebra  PreAP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0183" y="5029200"/>
            <a:ext cx="965200" cy="657225"/>
          </a:xfrm>
          <a:prstGeom prst="rect">
            <a:avLst/>
          </a:prstGeom>
          <a:solidFill>
            <a:srgbClr val="EBF6DE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102235">
              <a:lnSpc>
                <a:spcPct val="100000"/>
              </a:lnSpc>
            </a:pPr>
            <a:r>
              <a:rPr sz="900" b="1" dirty="0">
                <a:latin typeface="Calibri"/>
                <a:cs typeface="Calibri"/>
              </a:rPr>
              <a:t>7th </a:t>
            </a:r>
            <a:r>
              <a:rPr sz="900" b="1" spc="-5" dirty="0">
                <a:latin typeface="Calibri"/>
                <a:cs typeface="Calibri"/>
              </a:rPr>
              <a:t>Grade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Math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D6AEEE-9728-4869-A172-8C315572E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9263" y="11476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7240" y="6185915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0"/>
                </a:moveTo>
                <a:lnTo>
                  <a:pt x="7543800" y="0"/>
                </a:lnTo>
              </a:path>
            </a:pathLst>
          </a:custGeom>
          <a:ln w="27431">
            <a:solidFill>
              <a:srgbClr val="A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6200" y="1767839"/>
            <a:ext cx="8991600" cy="44500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1415" y="234078"/>
            <a:ext cx="7543800" cy="1352934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  <a:tabLst>
                <a:tab pos="3112770" algn="l"/>
              </a:tabLst>
            </a:pPr>
            <a:r>
              <a:rPr lang="en-US" sz="4400" dirty="0"/>
              <a:t>HONORS </a:t>
            </a:r>
            <a:r>
              <a:rPr sz="4400" spc="0" dirty="0"/>
              <a:t>7</a:t>
            </a:r>
            <a:r>
              <a:rPr sz="4350" spc="0" baseline="24904" dirty="0"/>
              <a:t>TH	</a:t>
            </a:r>
            <a:r>
              <a:rPr sz="4400" dirty="0"/>
              <a:t>GRADE</a:t>
            </a:r>
            <a:r>
              <a:rPr sz="4400" spc="-75" dirty="0"/>
              <a:t> </a:t>
            </a:r>
            <a:r>
              <a:rPr sz="4400" dirty="0"/>
              <a:t>MATH</a:t>
            </a:r>
          </a:p>
          <a:p>
            <a:pPr marL="720725">
              <a:lnSpc>
                <a:spcPct val="100000"/>
              </a:lnSpc>
              <a:spcBef>
                <a:spcPts val="695"/>
              </a:spcBef>
            </a:pPr>
            <a:r>
              <a:rPr sz="2800" spc="-5" dirty="0"/>
              <a:t>If the student is in </a:t>
            </a:r>
            <a:r>
              <a:rPr sz="2800" spc="5" dirty="0"/>
              <a:t>6</a:t>
            </a:r>
            <a:r>
              <a:rPr sz="2775" spc="7" baseline="25525" dirty="0"/>
              <a:t>th </a:t>
            </a:r>
            <a:r>
              <a:rPr sz="2800" spc="-5" dirty="0"/>
              <a:t>Grade level</a:t>
            </a:r>
            <a:r>
              <a:rPr sz="2800" spc="-225" dirty="0"/>
              <a:t> </a:t>
            </a:r>
            <a:r>
              <a:rPr sz="2800" spc="-5" dirty="0"/>
              <a:t>Math</a:t>
            </a:r>
            <a:endParaRPr sz="28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1BDA63-FA5C-4B45-980F-C2E01DC40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2302</TotalTime>
  <Words>2114</Words>
  <Application>Microsoft Office PowerPoint</Application>
  <PresentationFormat>On-screen Show (4:3)</PresentationFormat>
  <Paragraphs>255</Paragraphs>
  <Slides>34</Slides>
  <Notes>33</Notes>
  <HiddenSlides>0</HiddenSlides>
  <MMClips>35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Agency FB</vt:lpstr>
      <vt:lpstr>Arial</vt:lpstr>
      <vt:lpstr>Bodoni MT Condensed</vt:lpstr>
      <vt:lpstr>Calibri</vt:lpstr>
      <vt:lpstr>Impact</vt:lpstr>
      <vt:lpstr>Segoe UI Symbol</vt:lpstr>
      <vt:lpstr>Times New Roman</vt:lpstr>
      <vt:lpstr>Wingdings</vt:lpstr>
      <vt:lpstr>Office Theme</vt:lpstr>
      <vt:lpstr>IRONS JUNIOR HIGH SCHOOL</vt:lpstr>
      <vt:lpstr>What to expect?</vt:lpstr>
      <vt:lpstr>CLASS SCHEDULE</vt:lpstr>
      <vt:lpstr>ACADEMICS</vt:lpstr>
      <vt:lpstr>WHAT IS A HONORS COURSE?</vt:lpstr>
      <vt:lpstr>WHO SHOULD TAKE A HONORS CLASS?</vt:lpstr>
      <vt:lpstr>PowerPoint Presentation</vt:lpstr>
      <vt:lpstr>MATH COURSE PROGRESSIONS</vt:lpstr>
      <vt:lpstr>HONORS 7TH GRADE MATH If the student is in 6th Grade level Math</vt:lpstr>
      <vt:lpstr>HONORS 7TH GRADE MATH If the student is in 6th Grade Advanced Math</vt:lpstr>
      <vt:lpstr>PowerPoint Presentation</vt:lpstr>
      <vt:lpstr>FULL YEAR ELECTIVES</vt:lpstr>
      <vt:lpstr>1 SEMESTER ELECTIVES</vt:lpstr>
      <vt:lpstr>CHOOSING ELECTIVES</vt:lpstr>
      <vt:lpstr>STAAR ENRICHMENT</vt:lpstr>
      <vt:lpstr>ATHLETICS</vt:lpstr>
      <vt:lpstr>ATHLETICS CLASS</vt:lpstr>
      <vt:lpstr>Off-Campus PE</vt:lpstr>
      <vt:lpstr>CHEERLEADING DRILL TEAM</vt:lpstr>
      <vt:lpstr>Entering in your courses   1. Login into SSO  2. Click on ViewIT  3. Click on Student Plan  4. Click on JHS Requests</vt:lpstr>
      <vt:lpstr>PowerPoint Presentation</vt:lpstr>
      <vt:lpstr>PowerPoint Presentation</vt:lpstr>
      <vt:lpstr>Sample CORE Classes You may choose Pre-AP or Level. </vt:lpstr>
      <vt:lpstr>Physical Education</vt:lpstr>
      <vt:lpstr>Electives</vt:lpstr>
      <vt:lpstr>PowerPoint Presentation</vt:lpstr>
      <vt:lpstr>Sample Course Request 7th Grade</vt:lpstr>
      <vt:lpstr>7TH GRADE REGISTRATION WILL</vt:lpstr>
      <vt:lpstr>COURSE VERIFICATIONS</vt:lpstr>
      <vt:lpstr>SCHEDULE CHANGES</vt:lpstr>
      <vt:lpstr>SCHOOL GUIDELINES</vt:lpstr>
      <vt:lpstr>Cell Phones/electronic</vt:lpstr>
      <vt:lpstr>Social Media</vt:lpstr>
      <vt:lpstr>WE ARE Hawk Nation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Rodriguez, Leslie</dc:creator>
  <cp:lastModifiedBy>Sandra L. Mikush</cp:lastModifiedBy>
  <cp:revision>34</cp:revision>
  <cp:lastPrinted>2019-02-07T16:32:17Z</cp:lastPrinted>
  <dcterms:created xsi:type="dcterms:W3CDTF">2018-02-06T20:50:23Z</dcterms:created>
  <dcterms:modified xsi:type="dcterms:W3CDTF">2021-01-28T19:14:52Z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2018-02-06T00:00:00Z</vt:filetime>
  </property>
</Properties>
</file>